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60"/>
  </p:notesMasterIdLst>
  <p:sldIdLst>
    <p:sldId id="256" r:id="rId2"/>
    <p:sldId id="257" r:id="rId3"/>
    <p:sldId id="258" r:id="rId4"/>
    <p:sldId id="259" r:id="rId5"/>
    <p:sldId id="260" r:id="rId6"/>
    <p:sldId id="261" r:id="rId7"/>
    <p:sldId id="312" r:id="rId8"/>
    <p:sldId id="325" r:id="rId9"/>
    <p:sldId id="327" r:id="rId10"/>
    <p:sldId id="326" r:id="rId11"/>
    <p:sldId id="328" r:id="rId12"/>
    <p:sldId id="329" r:id="rId13"/>
    <p:sldId id="330" r:id="rId14"/>
    <p:sldId id="331" r:id="rId15"/>
    <p:sldId id="367" r:id="rId16"/>
    <p:sldId id="311" r:id="rId17"/>
    <p:sldId id="277" r:id="rId18"/>
    <p:sldId id="333" r:id="rId19"/>
    <p:sldId id="334" r:id="rId20"/>
    <p:sldId id="335" r:id="rId21"/>
    <p:sldId id="366" r:id="rId22"/>
    <p:sldId id="336" r:id="rId23"/>
    <p:sldId id="337" r:id="rId24"/>
    <p:sldId id="338" r:id="rId25"/>
    <p:sldId id="339" r:id="rId26"/>
    <p:sldId id="369" r:id="rId27"/>
    <p:sldId id="341" r:id="rId28"/>
    <p:sldId id="342" r:id="rId29"/>
    <p:sldId id="344" r:id="rId30"/>
    <p:sldId id="343" r:id="rId31"/>
    <p:sldId id="370" r:id="rId32"/>
    <p:sldId id="378" r:id="rId33"/>
    <p:sldId id="346" r:id="rId34"/>
    <p:sldId id="347" r:id="rId35"/>
    <p:sldId id="348" r:id="rId36"/>
    <p:sldId id="321" r:id="rId37"/>
    <p:sldId id="350" r:id="rId38"/>
    <p:sldId id="349" r:id="rId39"/>
    <p:sldId id="351" r:id="rId40"/>
    <p:sldId id="352" r:id="rId41"/>
    <p:sldId id="353" r:id="rId42"/>
    <p:sldId id="354" r:id="rId43"/>
    <p:sldId id="355" r:id="rId44"/>
    <p:sldId id="357" r:id="rId45"/>
    <p:sldId id="358" r:id="rId46"/>
    <p:sldId id="359" r:id="rId47"/>
    <p:sldId id="377" r:id="rId48"/>
    <p:sldId id="360" r:id="rId49"/>
    <p:sldId id="361" r:id="rId50"/>
    <p:sldId id="362" r:id="rId51"/>
    <p:sldId id="363" r:id="rId52"/>
    <p:sldId id="364" r:id="rId53"/>
    <p:sldId id="365" r:id="rId54"/>
    <p:sldId id="318" r:id="rId55"/>
    <p:sldId id="376" r:id="rId56"/>
    <p:sldId id="356" r:id="rId57"/>
    <p:sldId id="371" r:id="rId58"/>
    <p:sldId id="375" r:id="rId59"/>
  </p:sldIdLst>
  <p:sldSz cx="9144000" cy="5143500" type="screen16x9"/>
  <p:notesSz cx="9144000" cy="5143500"/>
  <p:defaultText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C64F"/>
    <a:srgbClr val="D00000"/>
    <a:srgbClr val="800000"/>
    <a:srgbClr val="000000"/>
    <a:srgbClr val="FF6600"/>
    <a:srgbClr val="990000"/>
    <a:srgbClr val="DC2F21"/>
    <a:srgbClr val="528CDF"/>
    <a:srgbClr val="EC7470"/>
    <a:srgbClr val="0B4B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1"/>
    <p:restoredTop sz="84607"/>
  </p:normalViewPr>
  <p:slideViewPr>
    <p:cSldViewPr>
      <p:cViewPr varScale="1">
        <p:scale>
          <a:sx n="117" d="100"/>
          <a:sy n="117" d="100"/>
        </p:scale>
        <p:origin x="81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Tabelle1!$B$1</c:f>
              <c:strCache>
                <c:ptCount val="1"/>
                <c:pt idx="0">
                  <c:v>Verkauf</c:v>
                </c:pt>
              </c:strCache>
            </c:strRef>
          </c:tx>
          <c:dPt>
            <c:idx val="0"/>
            <c:bubble3D val="0"/>
            <c:spPr>
              <a:solidFill>
                <a:schemeClr val="accent2">
                  <a:lumMod val="50000"/>
                </a:schemeClr>
              </a:solidFill>
              <a:ln w="19050">
                <a:solidFill>
                  <a:schemeClr val="lt1"/>
                </a:solidFill>
              </a:ln>
              <a:effectLst/>
            </c:spPr>
            <c:extLst>
              <c:ext xmlns:c16="http://schemas.microsoft.com/office/drawing/2014/chart" uri="{C3380CC4-5D6E-409C-BE32-E72D297353CC}">
                <c16:uniqueId val="{00000001-7847-4E9C-8D26-5C7F5655E904}"/>
              </c:ext>
            </c:extLst>
          </c:dPt>
          <c:dPt>
            <c:idx val="1"/>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3-7847-4E9C-8D26-5C7F5655E904}"/>
              </c:ext>
            </c:extLst>
          </c:dPt>
          <c:dPt>
            <c:idx val="2"/>
            <c:bubble3D val="0"/>
            <c:spPr>
              <a:solidFill>
                <a:schemeClr val="accent2">
                  <a:lumMod val="75000"/>
                </a:schemeClr>
              </a:solidFill>
              <a:ln w="19050">
                <a:solidFill>
                  <a:schemeClr val="lt1"/>
                </a:solidFill>
              </a:ln>
              <a:effectLst/>
            </c:spPr>
            <c:extLst>
              <c:ext xmlns:c16="http://schemas.microsoft.com/office/drawing/2014/chart" uri="{C3380CC4-5D6E-409C-BE32-E72D297353CC}">
                <c16:uniqueId val="{00000002-7847-4E9C-8D26-5C7F5655E904}"/>
              </c:ext>
            </c:extLst>
          </c:dPt>
          <c:dPt>
            <c:idx val="3"/>
            <c:bubble3D val="0"/>
            <c:spPr>
              <a:solidFill>
                <a:schemeClr val="accent2">
                  <a:lumMod val="40000"/>
                  <a:lumOff val="60000"/>
                </a:schemeClr>
              </a:solidFill>
              <a:ln w="19050">
                <a:solidFill>
                  <a:schemeClr val="lt1"/>
                </a:solidFill>
              </a:ln>
              <a:effectLst/>
            </c:spPr>
            <c:extLst>
              <c:ext xmlns:c16="http://schemas.microsoft.com/office/drawing/2014/chart" uri="{C3380CC4-5D6E-409C-BE32-E72D297353CC}">
                <c16:uniqueId val="{00000004-7847-4E9C-8D26-5C7F5655E904}"/>
              </c:ext>
            </c:extLst>
          </c:dPt>
          <c:dPt>
            <c:idx val="4"/>
            <c:bubble3D val="0"/>
            <c:spPr>
              <a:solidFill>
                <a:schemeClr val="accent2">
                  <a:lumMod val="50000"/>
                </a:schemeClr>
              </a:solidFill>
              <a:ln w="19050">
                <a:solidFill>
                  <a:schemeClr val="lt1"/>
                </a:solidFill>
              </a:ln>
              <a:effectLst/>
            </c:spPr>
            <c:extLst>
              <c:ext xmlns:c16="http://schemas.microsoft.com/office/drawing/2014/chart" uri="{C3380CC4-5D6E-409C-BE32-E72D297353CC}">
                <c16:uniqueId val="{00000005-7847-4E9C-8D26-5C7F5655E904}"/>
              </c:ext>
            </c:extLst>
          </c:dPt>
          <c:dPt>
            <c:idx val="5"/>
            <c:bubble3D val="0"/>
            <c:spPr>
              <a:solidFill>
                <a:srgbClr val="C00000"/>
              </a:solidFill>
              <a:ln w="19050">
                <a:solidFill>
                  <a:schemeClr val="lt1"/>
                </a:solidFill>
              </a:ln>
              <a:effectLst/>
            </c:spPr>
            <c:extLst>
              <c:ext xmlns:c16="http://schemas.microsoft.com/office/drawing/2014/chart" uri="{C3380CC4-5D6E-409C-BE32-E72D297353CC}">
                <c16:uniqueId val="{00000006-7847-4E9C-8D26-5C7F5655E904}"/>
              </c:ext>
            </c:extLst>
          </c:dPt>
          <c:dLbls>
            <c:dLbl>
              <c:idx val="0"/>
              <c:layout>
                <c:manualLayout>
                  <c:x val="0.13612769703241201"/>
                  <c:y val="-0.22388109994931099"/>
                </c:manualLayout>
              </c:layout>
              <c:spPr>
                <a:noFill/>
                <a:ln>
                  <a:noFill/>
                </a:ln>
                <a:effectLst/>
              </c:spPr>
              <c:txPr>
                <a:bodyPr rot="0" spcFirstLastPara="1" vertOverflow="ellipsis" vert="horz" wrap="square" lIns="38100" tIns="19050" rIns="38100" bIns="19050" anchor="ctr" anchorCtr="1">
                  <a:noAutofit/>
                </a:bodyPr>
                <a:lstStyle/>
                <a:p>
                  <a:pPr>
                    <a:defRPr sz="1100" b="0" i="0" u="none" strike="noStrike" kern="1200" baseline="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defRPr>
                  </a:pPr>
                  <a:endParaRPr lang="de-DE"/>
                </a:p>
              </c:txPr>
              <c:showLegendKey val="0"/>
              <c:showVal val="0"/>
              <c:showCatName val="1"/>
              <c:showSerName val="0"/>
              <c:showPercent val="0"/>
              <c:showBubbleSize val="0"/>
              <c:extLst>
                <c:ext xmlns:c15="http://schemas.microsoft.com/office/drawing/2012/chart" uri="{CE6537A1-D6FC-4f65-9D91-7224C49458BB}">
                  <c15:layout>
                    <c:manualLayout>
                      <c:w val="0.24564262890682401"/>
                      <c:h val="0.141793868946132"/>
                    </c:manualLayout>
                  </c15:layout>
                </c:ext>
                <c:ext xmlns:c16="http://schemas.microsoft.com/office/drawing/2014/chart" uri="{C3380CC4-5D6E-409C-BE32-E72D297353CC}">
                  <c16:uniqueId val="{00000001-7847-4E9C-8D26-5C7F5655E904}"/>
                </c:ext>
              </c:extLst>
            </c:dLbl>
            <c:dLbl>
              <c:idx val="1"/>
              <c:layout>
                <c:manualLayout>
                  <c:x val="6.9715664870286395E-2"/>
                  <c:y val="0.11104413391088"/>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847-4E9C-8D26-5C7F5655E904}"/>
                </c:ext>
              </c:extLst>
            </c:dLbl>
            <c:dLbl>
              <c:idx val="2"/>
              <c:layout>
                <c:manualLayout>
                  <c:x val="-0.13750000000000001"/>
                  <c:y val="6.5624999999999906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847-4E9C-8D26-5C7F5655E904}"/>
                </c:ext>
              </c:extLst>
            </c:dLbl>
            <c:dLbl>
              <c:idx val="3"/>
              <c:layout>
                <c:manualLayout>
                  <c:x val="-0.17276442318618401"/>
                  <c:y val="-3.1248559974194701E-3"/>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847-4E9C-8D26-5C7F5655E904}"/>
                </c:ext>
              </c:extLst>
            </c:dLbl>
            <c:dLbl>
              <c:idx val="4"/>
              <c:layout>
                <c:manualLayout>
                  <c:x val="-0.16707340261290801"/>
                  <c:y val="-9.2826655453665696E-2"/>
                </c:manualLayout>
              </c:layout>
              <c:showLegendKey val="0"/>
              <c:showVal val="0"/>
              <c:showCatName val="1"/>
              <c:showSerName val="0"/>
              <c:showPercent val="0"/>
              <c:showBubbleSize val="0"/>
              <c:extLst>
                <c:ext xmlns:c15="http://schemas.microsoft.com/office/drawing/2012/chart" uri="{CE6537A1-D6FC-4f65-9D91-7224C49458BB}">
                  <c15:layout>
                    <c:manualLayout>
                      <c:w val="0.27740269017667302"/>
                      <c:h val="0.116057727754481"/>
                    </c:manualLayout>
                  </c15:layout>
                </c:ext>
                <c:ext xmlns:c16="http://schemas.microsoft.com/office/drawing/2014/chart" uri="{C3380CC4-5D6E-409C-BE32-E72D297353CC}">
                  <c16:uniqueId val="{00000005-7847-4E9C-8D26-5C7F5655E904}"/>
                </c:ext>
              </c:extLst>
            </c:dLbl>
            <c:dLbl>
              <c:idx val="5"/>
              <c:layout>
                <c:manualLayout>
                  <c:x val="-1.8325843786125201E-2"/>
                  <c:y val="-0.13840548822634899"/>
                </c:manualLayout>
              </c:layout>
              <c:spPr>
                <a:noFill/>
                <a:ln>
                  <a:noFill/>
                </a:ln>
                <a:effectLst/>
              </c:spPr>
              <c:txPr>
                <a:bodyPr rot="0" spcFirstLastPara="1" vertOverflow="ellipsis" vert="horz" wrap="square" lIns="38100" tIns="19050" rIns="38100" bIns="19050" anchor="ctr" anchorCtr="1">
                  <a:noAutofit/>
                </a:bodyPr>
                <a:lstStyle/>
                <a:p>
                  <a:pPr>
                    <a:defRPr sz="1100" b="0" i="0" u="none" strike="noStrike" kern="1200" baseline="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defRPr>
                  </a:pPr>
                  <a:endParaRPr lang="de-DE"/>
                </a:p>
              </c:txPr>
              <c:showLegendKey val="0"/>
              <c:showVal val="0"/>
              <c:showCatName val="1"/>
              <c:showSerName val="0"/>
              <c:showPercent val="0"/>
              <c:showBubbleSize val="0"/>
              <c:extLst>
                <c:ext xmlns:c15="http://schemas.microsoft.com/office/drawing/2012/chart" uri="{CE6537A1-D6FC-4f65-9D91-7224C49458BB}">
                  <c15:layout>
                    <c:manualLayout>
                      <c:w val="0.29475604176167503"/>
                      <c:h val="9.7769400027648501E-2"/>
                    </c:manualLayout>
                  </c15:layout>
                </c:ext>
                <c:ext xmlns:c16="http://schemas.microsoft.com/office/drawing/2014/chart" uri="{C3380CC4-5D6E-409C-BE32-E72D297353CC}">
                  <c16:uniqueId val="{00000006-7847-4E9C-8D26-5C7F5655E904}"/>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defRPr>
                </a:pPr>
                <a:endParaRPr lang="de-DE"/>
              </a:p>
            </c:txPr>
            <c:showLegendKey val="0"/>
            <c:showVal val="0"/>
            <c:showCatName val="1"/>
            <c:showSerName val="0"/>
            <c:showPercent val="0"/>
            <c:showBubbleSize val="0"/>
            <c:showLeaderLines val="0"/>
            <c:extLst>
              <c:ext xmlns:c15="http://schemas.microsoft.com/office/drawing/2012/chart" uri="{CE6537A1-D6FC-4f65-9D91-7224C49458BB}"/>
            </c:extLst>
          </c:dLbls>
          <c:cat>
            <c:strRef>
              <c:f>Tabelle1!$A$2:$A$7</c:f>
              <c:strCache>
                <c:ptCount val="6"/>
                <c:pt idx="0">
                  <c:v>Energiewirtschaft</c:v>
                </c:pt>
                <c:pt idx="1">
                  <c:v>Industrie</c:v>
                </c:pt>
                <c:pt idx="2">
                  <c:v>Verkehr</c:v>
                </c:pt>
                <c:pt idx="3">
                  <c:v>Haushalte</c:v>
                </c:pt>
                <c:pt idx="4">
                  <c:v>Gewerbe etc.</c:v>
                </c:pt>
                <c:pt idx="5">
                  <c:v>Landwirtschaft</c:v>
                </c:pt>
              </c:strCache>
            </c:strRef>
          </c:cat>
          <c:val>
            <c:numRef>
              <c:f>Tabelle1!$B$2:$B$7</c:f>
              <c:numCache>
                <c:formatCode>General</c:formatCode>
                <c:ptCount val="6"/>
                <c:pt idx="0">
                  <c:v>252</c:v>
                </c:pt>
                <c:pt idx="1">
                  <c:v>116</c:v>
                </c:pt>
                <c:pt idx="2">
                  <c:v>149</c:v>
                </c:pt>
                <c:pt idx="3">
                  <c:v>86</c:v>
                </c:pt>
                <c:pt idx="4">
                  <c:v>33</c:v>
                </c:pt>
                <c:pt idx="5">
                  <c:v>53</c:v>
                </c:pt>
              </c:numCache>
            </c:numRef>
          </c:val>
          <c:extLst>
            <c:ext xmlns:c16="http://schemas.microsoft.com/office/drawing/2014/chart" uri="{C3380CC4-5D6E-409C-BE32-E72D297353CC}">
              <c16:uniqueId val="{00000000-7847-4E9C-8D26-5C7F5655E904}"/>
            </c:ext>
          </c:extLst>
        </c:ser>
        <c:dLbls>
          <c:showLegendKey val="0"/>
          <c:showVal val="0"/>
          <c:showCatName val="0"/>
          <c:showSerName val="0"/>
          <c:showPercent val="0"/>
          <c:showBubbleSize val="0"/>
          <c:showLeaderLines val="0"/>
        </c:dLbls>
        <c:firstSliceAng val="0"/>
        <c:holeSize val="59"/>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64"/>
          <c:y val="9.4240000000000004E-2"/>
          <c:w val="0.86426000000000003"/>
          <c:h val="0.86267000000000005"/>
        </c:manualLayout>
      </c:layout>
      <c:barChart>
        <c:barDir val="bar"/>
        <c:grouping val="clustered"/>
        <c:varyColors val="0"/>
        <c:ser>
          <c:idx val="0"/>
          <c:order val="0"/>
          <c:spPr>
            <a:prstGeom prst="rect">
              <a:avLst/>
            </a:prstGeom>
            <a:solidFill>
              <a:schemeClr val="accent1"/>
            </a:solidFill>
            <a:ln>
              <a:noFill/>
              <a:bevel/>
            </a:ln>
            <a:effectLst/>
          </c:spPr>
          <c:invertIfNegative val="0"/>
          <c:dPt>
            <c:idx val="3"/>
            <c:invertIfNegative val="0"/>
            <c:bubble3D val="0"/>
            <c:spPr>
              <a:prstGeom prst="rect">
                <a:avLst/>
              </a:prstGeom>
              <a:solidFill>
                <a:srgbClr val="C00000"/>
              </a:solidFill>
              <a:ln>
                <a:noFill/>
                <a:bevel/>
              </a:ln>
              <a:effectLst/>
            </c:spPr>
            <c:extLst>
              <c:ext xmlns:c16="http://schemas.microsoft.com/office/drawing/2014/chart" uri="{C3380CC4-5D6E-409C-BE32-E72D297353CC}">
                <c16:uniqueId val="{00000001-B539-4434-9EB7-9B99487F6DCF}"/>
              </c:ext>
            </c:extLst>
          </c:dPt>
          <c:cat>
            <c:strRef>
              <c:f>Tabelle1!$A$1:$A$21</c:f>
              <c:strCache>
                <c:ptCount val="21"/>
                <c:pt idx="0">
                  <c:v>Ungarn</c:v>
                </c:pt>
                <c:pt idx="1">
                  <c:v>Großbritannien</c:v>
                </c:pt>
                <c:pt idx="2">
                  <c:v>Slowakei</c:v>
                </c:pt>
                <c:pt idx="3">
                  <c:v>Deutschland</c:v>
                </c:pt>
                <c:pt idx="4">
                  <c:v>Polen</c:v>
                </c:pt>
                <c:pt idx="5">
                  <c:v>Belgien</c:v>
                </c:pt>
                <c:pt idx="6">
                  <c:v>Irland</c:v>
                </c:pt>
                <c:pt idx="7">
                  <c:v>Tschechien</c:v>
                </c:pt>
                <c:pt idx="8">
                  <c:v>Niederlande</c:v>
                </c:pt>
                <c:pt idx="9">
                  <c:v>Portugal</c:v>
                </c:pt>
                <c:pt idx="10">
                  <c:v>Spanien</c:v>
                </c:pt>
                <c:pt idx="11">
                  <c:v>Litauen</c:v>
                </c:pt>
                <c:pt idx="12">
                  <c:v>Östereich</c:v>
                </c:pt>
                <c:pt idx="13">
                  <c:v>Schweiz</c:v>
                </c:pt>
                <c:pt idx="14">
                  <c:v>Italien</c:v>
                </c:pt>
                <c:pt idx="15">
                  <c:v>Frankreich</c:v>
                </c:pt>
                <c:pt idx="16">
                  <c:v>Dänemark</c:v>
                </c:pt>
                <c:pt idx="17">
                  <c:v>Estland</c:v>
                </c:pt>
                <c:pt idx="18">
                  <c:v>Schweden</c:v>
                </c:pt>
                <c:pt idx="19">
                  <c:v>Finnland</c:v>
                </c:pt>
                <c:pt idx="20">
                  <c:v>Norwegen</c:v>
                </c:pt>
              </c:strCache>
            </c:strRef>
          </c:cat>
          <c:val>
            <c:numRef>
              <c:f>Tabelle1!$B$1:$B$21</c:f>
              <c:numCache>
                <c:formatCode>General</c:formatCode>
                <c:ptCount val="21"/>
                <c:pt idx="0">
                  <c:v>7.94</c:v>
                </c:pt>
                <c:pt idx="1">
                  <c:v>14.5</c:v>
                </c:pt>
                <c:pt idx="2">
                  <c:v>27.4</c:v>
                </c:pt>
                <c:pt idx="3">
                  <c:v>46.84</c:v>
                </c:pt>
                <c:pt idx="4">
                  <c:v>47.05</c:v>
                </c:pt>
                <c:pt idx="5">
                  <c:v>56.72</c:v>
                </c:pt>
                <c:pt idx="6">
                  <c:v>60.03</c:v>
                </c:pt>
                <c:pt idx="7">
                  <c:v>60.29</c:v>
                </c:pt>
                <c:pt idx="8">
                  <c:v>63.25</c:v>
                </c:pt>
                <c:pt idx="9">
                  <c:v>66.599999999999994</c:v>
                </c:pt>
                <c:pt idx="10">
                  <c:v>78.31</c:v>
                </c:pt>
                <c:pt idx="11">
                  <c:v>108</c:v>
                </c:pt>
                <c:pt idx="12">
                  <c:v>119</c:v>
                </c:pt>
                <c:pt idx="13">
                  <c:v>152</c:v>
                </c:pt>
                <c:pt idx="14">
                  <c:v>158</c:v>
                </c:pt>
                <c:pt idx="15">
                  <c:v>191</c:v>
                </c:pt>
                <c:pt idx="16">
                  <c:v>212</c:v>
                </c:pt>
                <c:pt idx="17">
                  <c:v>360</c:v>
                </c:pt>
                <c:pt idx="18">
                  <c:v>431</c:v>
                </c:pt>
                <c:pt idx="19">
                  <c:v>512</c:v>
                </c:pt>
                <c:pt idx="20">
                  <c:v>635</c:v>
                </c:pt>
              </c:numCache>
            </c:numRef>
          </c:val>
          <c:extLst>
            <c:ext xmlns:c16="http://schemas.microsoft.com/office/drawing/2014/chart" uri="{C3380CC4-5D6E-409C-BE32-E72D297353CC}">
              <c16:uniqueId val="{00000002-B539-4434-9EB7-9B99487F6DCF}"/>
            </c:ext>
          </c:extLst>
        </c:ser>
        <c:dLbls>
          <c:showLegendKey val="0"/>
          <c:showVal val="0"/>
          <c:showCatName val="0"/>
          <c:showSerName val="0"/>
          <c:showPercent val="0"/>
          <c:showBubbleSize val="0"/>
        </c:dLbls>
        <c:gapWidth val="100"/>
        <c:axId val="593816944"/>
        <c:axId val="593818992"/>
      </c:barChart>
      <c:catAx>
        <c:axId val="593816944"/>
        <c:scaling>
          <c:orientation val="minMax"/>
        </c:scaling>
        <c:delete val="0"/>
        <c:axPos val="l"/>
        <c:numFmt formatCode="General" sourceLinked="1"/>
        <c:majorTickMark val="none"/>
        <c:minorTickMark val="none"/>
        <c:tickLblPos val="nextTo"/>
        <c:spPr bwMode="auto">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baseline="0">
                <a:solidFill>
                  <a:schemeClr val="tx1"/>
                </a:solidFill>
                <a:latin typeface="+mn-lt"/>
                <a:ea typeface="+mn-ea"/>
                <a:cs typeface="+mn-cs"/>
              </a:defRPr>
            </a:pPr>
            <a:endParaRPr lang="de-DE"/>
          </a:p>
        </c:txPr>
        <c:crossAx val="593818992"/>
        <c:crosses val="autoZero"/>
        <c:auto val="1"/>
        <c:lblAlgn val="ctr"/>
        <c:lblOffset val="100"/>
        <c:noMultiLvlLbl val="0"/>
      </c:catAx>
      <c:valAx>
        <c:axId val="593818992"/>
        <c:scaling>
          <c:orientation val="minMax"/>
        </c:scaling>
        <c:delete val="0"/>
        <c:axPos val="b"/>
        <c:majorGridlines>
          <c:spPr bwMode="auto">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baseline="0">
                <a:solidFill>
                  <a:schemeClr val="tx1"/>
                </a:solidFill>
                <a:latin typeface="+mn-lt"/>
                <a:ea typeface="+mn-ea"/>
                <a:cs typeface="+mn-cs"/>
              </a:defRPr>
            </a:pPr>
            <a:endParaRPr lang="de-DE"/>
          </a:p>
        </c:txPr>
        <c:crossAx val="593816944"/>
        <c:crosses val="autoZero"/>
        <c:crossBetween val="between"/>
      </c:valAx>
      <c:spPr>
        <a:noFill/>
        <a:ln>
          <a:noFill/>
        </a:ln>
        <a:effectLst/>
      </c:spPr>
    </c:plotArea>
    <c:plotVisOnly val="1"/>
    <c:dispBlanksAs val="gap"/>
    <c:showDLblsOverMax val="0"/>
  </c:chart>
  <c:spPr bwMode="auto">
    <a:xfrm>
      <a:off x="324570" y="1022707"/>
      <a:ext cx="6911724" cy="3637273"/>
    </a:xfrm>
    <a:prstGeom prst="rect">
      <a:avLst/>
    </a:prstGeom>
    <a:noFill/>
    <a:ln w="9525" cap="flat" cmpd="sng" algn="ctr">
      <a:noFill/>
      <a:round/>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cs:axisTitle>
  <cs:categoryAxis>
    <cs:lnRef idx="0"/>
    <cs:fillRef idx="0"/>
    <cs:effectRef idx="0"/>
    <cs:fontRef idx="minor">
      <a:schemeClr val="tx1">
        <a:lumMod val="65000"/>
        <a:lumOff val="35000"/>
      </a:schemeClr>
    </cs:fontRef>
    <cs:spPr bwMode="auto">
      <a:prstGeom prst="rect">
        <a:avLst/>
      </a:prstGeom>
      <a:ln w="9525" cap="flat" cmpd="sng" algn="ctr">
        <a:solidFill>
          <a:schemeClr val="tx1">
            <a:lumMod val="15000"/>
            <a:lumOff val="85000"/>
          </a:schemeClr>
        </a:solidFill>
        <a:round/>
      </a:ln>
    </cs:spPr>
    <cs:defRPr sz="900"/>
  </cs:categoryAxis>
  <cs:chartArea>
    <cs:lnRef idx="0"/>
    <cs:fillRef idx="0"/>
    <cs:effectRef idx="0"/>
    <cs:fontRef idx="minor">
      <a:schemeClr val="tx1"/>
    </cs:fontRef>
    <cs:spPr bwMode="auto">
      <a:prstGeom prst="rect">
        <a:avLst/>
      </a:prstGeom>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75000"/>
        <a:lumOff val="25000"/>
      </a:schemeClr>
    </cs:fontRef>
    <cs:defRPr sz="900"/>
  </cs:dataLabel>
  <cs:dataLabelCallout>
    <cs:lnRef idx="0"/>
    <cs:fillRef idx="0"/>
    <cs:effectRef idx="0"/>
    <cs:fontRef idx="minor">
      <a:schemeClr val="tx1">
        <a:lumMod val="75000"/>
        <a:lumOff val="25000"/>
      </a:schemeClr>
    </cs:fontRef>
    <cs:defRPr sz="9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bwMode="auto">
      <a:prstGeom prst="rect">
        <a:avLst/>
      </a:prstGeom>
      <a:ln w="28575" cap="rnd">
        <a:solidFill>
          <a:schemeClr val="phClr"/>
        </a:solidFill>
        <a:round/>
      </a:ln>
    </cs:spPr>
  </cs:dataPointLine>
  <cs:dataPointMarker>
    <cs:lnRef idx="0">
      <cs:styleClr val="auto"/>
    </cs:lnRef>
    <cs:fillRef idx="1">
      <cs:styleClr val="auto"/>
    </cs:fillRef>
    <cs:effectRef idx="0"/>
    <cs:fontRef idx="minor">
      <a:schemeClr val="tx1"/>
    </cs:fontRef>
    <cs:spPr bwMode="auto">
      <a:prstGeom prst="rect">
        <a:avLst/>
      </a:prstGeom>
      <a:ln w="9525">
        <a:solidFill>
          <a:schemeClr val="phClr"/>
        </a:solidFill>
        <a:round/>
      </a:ln>
    </cs:spPr>
  </cs:dataPointMarker>
  <cs:dataPointMarkerLayout/>
  <cs:dataPointWireframe>
    <cs:lnRef idx="0">
      <cs:styleClr val="auto"/>
    </cs:lnRef>
    <cs:fillRef idx="1"/>
    <cs:effectRef idx="0"/>
    <cs:fontRef idx="minor">
      <a:schemeClr val="tx1"/>
    </cs:fontRef>
    <cs:spPr bwMode="auto">
      <a:prstGeom prst="rect">
        <a:avLst/>
      </a:prstGeom>
      <a:ln w="9525" cap="rnd">
        <a:solidFill>
          <a:schemeClr val="phClr"/>
        </a:solidFill>
        <a:round/>
      </a:ln>
    </cs:spPr>
  </cs:dataPointWireframe>
  <cs:dataTable>
    <cs:lnRef idx="0"/>
    <cs:fillRef idx="0"/>
    <cs:effectRef idx="0"/>
    <cs:fontRef idx="minor">
      <a:schemeClr val="tx1">
        <a:lumMod val="65000"/>
        <a:lumOff val="35000"/>
      </a:schemeClr>
    </cs:fontRef>
    <cs:spPr bwMode="auto">
      <a:prstGeom prst="rect">
        <a:avLst/>
      </a:prstGeom>
      <a:noFill/>
      <a:ln w="9525" cap="flat" cmpd="sng" algn="ctr">
        <a:solidFill>
          <a:schemeClr val="tx1">
            <a:lumMod val="15000"/>
            <a:lumOff val="85000"/>
          </a:schemeClr>
        </a:solidFill>
        <a:round/>
      </a:ln>
    </cs:spPr>
    <cs:defRPr sz="900"/>
  </cs:dataTable>
  <cs:downBar>
    <cs:lnRef idx="0"/>
    <cs:fillRef idx="0"/>
    <cs:effectRef idx="0"/>
    <cs:fontRef idx="minor">
      <a:schemeClr val="tx1"/>
    </cs:fontRef>
    <cs:spPr bwMode="auto">
      <a:prstGeom prst="rect">
        <a:avLst/>
      </a:prstGeom>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bwMode="auto">
      <a:prstGeom prst="rect">
        <a:avLst/>
      </a:prstGeom>
      <a:ln w="9525" cap="flat" cmpd="sng" algn="ctr">
        <a:solidFill>
          <a:schemeClr val="tx1">
            <a:lumMod val="35000"/>
            <a:lumOff val="65000"/>
          </a:schemeClr>
        </a:solidFill>
        <a:round/>
      </a:ln>
    </cs:spPr>
  </cs:dropLine>
  <cs:errorBar>
    <cs:lnRef idx="0"/>
    <cs:fillRef idx="0"/>
    <cs:effectRef idx="0"/>
    <cs:fontRef idx="minor">
      <a:schemeClr val="tx1"/>
    </cs:fontRef>
    <cs:spPr bwMode="auto">
      <a:prstGeom prst="rect">
        <a:avLst/>
      </a:prstGeom>
      <a:ln w="9525" cap="flat" cmpd="sng" algn="ctr">
        <a:solidFill>
          <a:schemeClr val="tx1">
            <a:lumMod val="65000"/>
            <a:lumOff val="35000"/>
          </a:schemeClr>
        </a:solidFill>
        <a:round/>
      </a:ln>
    </cs:spPr>
  </cs:errorBar>
  <cs:floor>
    <cs:lnRef idx="0"/>
    <cs:fillRef idx="0"/>
    <cs:effectRef idx="0"/>
    <cs:fontRef idx="minor">
      <a:schemeClr val="tx1"/>
    </cs:fontRef>
    <cs:spPr bwMode="auto">
      <a:prstGeom prst="rect">
        <a:avLst/>
      </a:prstGeom>
      <a:noFill/>
      <a:ln>
        <a:noFill/>
      </a:ln>
    </cs:spPr>
  </cs:floor>
  <cs:gridlineMajor>
    <cs:lnRef idx="0"/>
    <cs:fillRef idx="0"/>
    <cs:effectRef idx="0"/>
    <cs:fontRef idx="minor">
      <a:schemeClr val="tx1"/>
    </cs:fontRef>
    <cs:spPr bwMode="auto">
      <a:prstGeom prst="rect">
        <a:avLst/>
      </a:prstGeom>
      <a:ln w="9525" cap="flat" cmpd="sng" algn="ctr">
        <a:solidFill>
          <a:schemeClr val="tx1">
            <a:lumMod val="15000"/>
            <a:lumOff val="85000"/>
          </a:schemeClr>
        </a:solidFill>
        <a:round/>
      </a:ln>
    </cs:spPr>
  </cs:gridlineMajor>
  <cs:gridlineMinor>
    <cs:lnRef idx="0"/>
    <cs:fillRef idx="0"/>
    <cs:effectRef idx="0"/>
    <cs:fontRef idx="minor">
      <a:schemeClr val="tx1"/>
    </cs:fontRef>
    <cs:spPr bwMode="auto">
      <a:prstGeom prst="rect">
        <a:avLst/>
      </a:prstGeom>
      <a:ln w="9525" cap="flat" cmpd="sng" algn="ctr">
        <a:solidFill>
          <a:schemeClr val="tx1">
            <a:lumMod val="5000"/>
            <a:lumOff val="95000"/>
          </a:schemeClr>
        </a:solidFill>
        <a:round/>
      </a:ln>
    </cs:spPr>
  </cs:gridlineMinor>
  <cs:hiLoLine>
    <cs:lnRef idx="0"/>
    <cs:fillRef idx="0"/>
    <cs:effectRef idx="0"/>
    <cs:fontRef idx="minor">
      <a:schemeClr val="tx1"/>
    </cs:fontRef>
    <cs:spPr bwMode="auto">
      <a:prstGeom prst="rect">
        <a:avLst/>
      </a:prstGeom>
      <a:ln w="9525" cap="flat" cmpd="sng" algn="ctr">
        <a:solidFill>
          <a:schemeClr val="tx1">
            <a:lumMod val="50000"/>
            <a:lumOff val="50000"/>
          </a:schemeClr>
        </a:solidFill>
        <a:round/>
      </a:ln>
    </cs:spPr>
  </cs:hiLoLine>
  <cs:leaderLine>
    <cs:lnRef idx="0"/>
    <cs:fillRef idx="0"/>
    <cs:effectRef idx="0"/>
    <cs:fontRef idx="minor">
      <a:schemeClr val="tx1"/>
    </cs:fontRef>
    <cs:spPr bwMode="auto">
      <a:prstGeom prst="rect">
        <a:avLst/>
      </a:prstGeom>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bwMode="auto">
      <a:prstGeom prst="rect">
        <a:avLst/>
      </a:prstGeom>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spc="0"/>
  </cs:title>
  <cs:trendline>
    <cs:lnRef idx="0">
      <cs:styleClr val="auto"/>
    </cs:lnRef>
    <cs:fillRef idx="0"/>
    <cs:effectRef idx="0"/>
    <cs:fontRef idx="minor">
      <a:schemeClr val="tx1"/>
    </cs:fontRef>
    <cs:spPr bwMode="auto">
      <a:prstGeom prst="rect">
        <a:avLst/>
      </a:prstGeom>
      <a:ln w="19050" cap="rnd">
        <a:solidFill>
          <a:schemeClr val="phClr"/>
        </a:solidFill>
        <a:prstDash val="sysDot"/>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bwMode="auto">
      <a:prstGeom prst="rect">
        <a:avLst/>
      </a:prstGeom>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spPr bwMode="auto">
      <a:prstGeom prst="rect">
        <a:avLst/>
      </a:prstGeom>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Kopfzeilenplatzhalter 1"/>
          <p:cNvSpPr>
            <a:spLocks noGrp="1"/>
          </p:cNvSpPr>
          <p:nvPr>
            <p:ph type="hdr" sz="quarter"/>
          </p:nvPr>
        </p:nvSpPr>
        <p:spPr bwMode="auto">
          <a:xfrm>
            <a:off x="1" y="0"/>
            <a:ext cx="4301543" cy="339884"/>
          </a:xfrm>
          <a:prstGeom prst="rect">
            <a:avLst/>
          </a:prstGeom>
        </p:spPr>
        <p:txBody>
          <a:bodyPr vert="horz" lIns="91440" tIns="45720" rIns="91440" bIns="45720" rtlCol="0"/>
          <a:lstStyle>
            <a:lvl1pPr algn="l">
              <a:defRPr sz="1200"/>
            </a:lvl1pPr>
          </a:lstStyle>
          <a:p>
            <a:pPr>
              <a:defRPr/>
            </a:pPr>
            <a:endParaRPr lang="de-DE"/>
          </a:p>
        </p:txBody>
      </p:sp>
      <p:sp>
        <p:nvSpPr>
          <p:cNvPr id="3" name="Datumsplatzhalter 2"/>
          <p:cNvSpPr>
            <a:spLocks noGrp="1"/>
          </p:cNvSpPr>
          <p:nvPr>
            <p:ph type="dt" idx="1"/>
          </p:nvPr>
        </p:nvSpPr>
        <p:spPr bwMode="auto">
          <a:xfrm>
            <a:off x="5622799" y="0"/>
            <a:ext cx="4301543" cy="339884"/>
          </a:xfrm>
          <a:prstGeom prst="rect">
            <a:avLst/>
          </a:prstGeom>
        </p:spPr>
        <p:txBody>
          <a:bodyPr vert="horz" lIns="91440" tIns="45720" rIns="91440" bIns="45720" rtlCol="0"/>
          <a:lstStyle>
            <a:lvl1pPr algn="r">
              <a:defRPr sz="1200"/>
            </a:lvl1pPr>
          </a:lstStyle>
          <a:p>
            <a:pPr>
              <a:defRPr/>
            </a:pPr>
            <a:fld id="{39A91551-A60D-4C48-9E3D-CE910BE08C2F}" type="datetimeFigureOut">
              <a:rPr lang="de-DE"/>
              <a:t>31.01.2025</a:t>
            </a:fld>
            <a:endParaRPr lang="de-DE"/>
          </a:p>
        </p:txBody>
      </p:sp>
      <p:sp>
        <p:nvSpPr>
          <p:cNvPr id="4" name="Folienbildplatzhalter 3"/>
          <p:cNvSpPr>
            <a:spLocks noGrp="1" noRot="1" noChangeAspect="1"/>
          </p:cNvSpPr>
          <p:nvPr>
            <p:ph type="sldImg" idx="2"/>
          </p:nvPr>
        </p:nvSpPr>
        <p:spPr bwMode="auto">
          <a:xfrm>
            <a:off x="2697163" y="509588"/>
            <a:ext cx="4532312" cy="2549525"/>
          </a:xfrm>
          <a:prstGeom prst="rect">
            <a:avLst/>
          </a:prstGeom>
          <a:noFill/>
          <a:ln w="12700">
            <a:solidFill>
              <a:prstClr val="black"/>
            </a:solidFill>
          </a:ln>
        </p:spPr>
        <p:txBody>
          <a:bodyPr vert="horz" lIns="91440" tIns="45720" rIns="91440" bIns="45720" rtlCol="0" anchor="ctr"/>
          <a:lstStyle/>
          <a:p>
            <a:pPr>
              <a:defRPr/>
            </a:pPr>
            <a:endParaRPr lang="de-DE"/>
          </a:p>
        </p:txBody>
      </p:sp>
      <p:sp>
        <p:nvSpPr>
          <p:cNvPr id="5" name="Notizenplatzhalter 4"/>
          <p:cNvSpPr>
            <a:spLocks noGrp="1"/>
          </p:cNvSpPr>
          <p:nvPr>
            <p:ph type="body" sz="quarter" idx="3"/>
          </p:nvPr>
        </p:nvSpPr>
        <p:spPr bwMode="auto">
          <a:xfrm>
            <a:off x="992665" y="3228896"/>
            <a:ext cx="7941310" cy="3058954"/>
          </a:xfrm>
          <a:prstGeom prst="rect">
            <a:avLst/>
          </a:prstGeom>
        </p:spPr>
        <p:txBody>
          <a:bodyPr vert="horz" lIns="91440" tIns="45720" rIns="91440" bIns="45720" rtlCol="0"/>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6" name="Fußzeilenplatzhalter 5"/>
          <p:cNvSpPr>
            <a:spLocks noGrp="1"/>
          </p:cNvSpPr>
          <p:nvPr>
            <p:ph type="ftr" sz="quarter" idx="4"/>
          </p:nvPr>
        </p:nvSpPr>
        <p:spPr bwMode="auto">
          <a:xfrm>
            <a:off x="1" y="6456611"/>
            <a:ext cx="4301543" cy="339884"/>
          </a:xfrm>
          <a:prstGeom prst="rect">
            <a:avLst/>
          </a:prstGeom>
        </p:spPr>
        <p:txBody>
          <a:bodyPr vert="horz" lIns="91440" tIns="45720" rIns="91440" bIns="45720" rtlCol="0" anchor="b"/>
          <a:lstStyle>
            <a:lvl1pPr algn="l">
              <a:defRPr sz="1200"/>
            </a:lvl1pPr>
          </a:lstStyle>
          <a:p>
            <a:pPr>
              <a:defRPr/>
            </a:pPr>
            <a:endParaRPr lang="de-DE"/>
          </a:p>
        </p:txBody>
      </p:sp>
      <p:sp>
        <p:nvSpPr>
          <p:cNvPr id="7" name="Foliennummernplatzhalter 6"/>
          <p:cNvSpPr>
            <a:spLocks noGrp="1"/>
          </p:cNvSpPr>
          <p:nvPr>
            <p:ph type="sldNum" sz="quarter" idx="5"/>
          </p:nvPr>
        </p:nvSpPr>
        <p:spPr bwMode="auto">
          <a:xfrm>
            <a:off x="5622799" y="6456611"/>
            <a:ext cx="4301543" cy="339884"/>
          </a:xfrm>
          <a:prstGeom prst="rect">
            <a:avLst/>
          </a:prstGeom>
        </p:spPr>
        <p:txBody>
          <a:bodyPr vert="horz" lIns="91440" tIns="45720" rIns="91440" bIns="45720" rtlCol="0" anchor="b"/>
          <a:lstStyle>
            <a:lvl1pPr algn="r">
              <a:defRPr sz="1200"/>
            </a:lvl1pPr>
          </a:lstStyle>
          <a:p>
            <a:pPr>
              <a:defRPr/>
            </a:pPr>
            <a:fld id="{C958AEA6-F5F0-41DD-9AB2-45DA7CB92744}" type="slidenum">
              <a:rPr lang="de-DE"/>
              <a:t>‹Nr.›</a:t>
            </a:fld>
            <a:endParaRPr lang="de-DE"/>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nuklearia.de/2012/09/21/kurz-und-knapp-17-pro-atom-argumente/" TargetMode="External"/><Relationship Id="rId7" Type="http://schemas.openxmlformats.org/officeDocument/2006/relationships/hyperlink" Target="https://atomkraftwerkeplag.fandom.com/de/wiki/Der_GAU_von_Fukushima_und_die_Folgen#cite_note-Zeit_2012_03_01-1" TargetMode="External"/><Relationship Id="rId2" Type="http://schemas.openxmlformats.org/officeDocument/2006/relationships/slide" Target="../slides/slide45.xml"/><Relationship Id="rId1" Type="http://schemas.openxmlformats.org/officeDocument/2006/relationships/notesMaster" Target="../notesMasters/notesMaster1.xml"/><Relationship Id="rId6" Type="http://schemas.openxmlformats.org/officeDocument/2006/relationships/hyperlink" Target="https://de.wikipedia.org/wiki/John_Robert_McNeill" TargetMode="External"/><Relationship Id="rId5" Type="http://schemas.openxmlformats.org/officeDocument/2006/relationships/hyperlink" Target="https://de.wikipedia.org/wiki/Wald" TargetMode="External"/><Relationship Id="rId4" Type="http://schemas.openxmlformats.org/officeDocument/2006/relationships/hyperlink" Target="https://de.wikipedia.org/wiki/Landwirtschaft"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8" Type="http://schemas.openxmlformats.org/officeDocument/2006/relationships/hyperlink" Target="https://www.ise.fraunhofer.de/content/dam/ise/de/documents/publications/studies/DE2024_ISE_Studie_Stromgestehungskosten_Erneuerbare_Energien.pdf" TargetMode="External"/><Relationship Id="rId3" Type="http://schemas.openxmlformats.org/officeDocument/2006/relationships/hyperlink" Target="https://energy-charts.info/charts/energy_pie/chart.htm?l=de&amp;c=DE&amp;interval=year&amp;year=2024" TargetMode="External"/><Relationship Id="rId7" Type="http://schemas.openxmlformats.org/officeDocument/2006/relationships/hyperlink" Target="https://de.statista.com/statistik/daten/studie/1454492/umfrage/co2-preise-im-emissionshandelssystem-der-eu/" TargetMode="External"/><Relationship Id="rId2" Type="http://schemas.openxmlformats.org/officeDocument/2006/relationships/slide" Target="../slides/slide47.xml"/><Relationship Id="rId1" Type="http://schemas.openxmlformats.org/officeDocument/2006/relationships/notesMaster" Target="../notesMasters/notesMaster1.xml"/><Relationship Id="rId6" Type="http://schemas.openxmlformats.org/officeDocument/2006/relationships/hyperlink" Target="https://www.wind-energie.de/themen/zahlen-und-fakten/" TargetMode="External"/><Relationship Id="rId5" Type="http://schemas.openxmlformats.org/officeDocument/2006/relationships/hyperlink" Target="https://www.wind-energie.de/themen/zahlen-und-fakten/deutschland/" TargetMode="External"/><Relationship Id="rId10" Type="http://schemas.openxmlformats.org/officeDocument/2006/relationships/hyperlink" Target="https://www.bee-ev.de/service/publikationen-medien/beitrag/effekte-einer-laufzeitverlaengerung-der-atomkraftwerke" TargetMode="External"/><Relationship Id="rId4" Type="http://schemas.openxmlformats.org/officeDocument/2006/relationships/hyperlink" Target="https://energy-charts.info/charts/price_average/chart.htm?l=de&amp;c=DE&amp;interval=year&amp;year=2024" TargetMode="External"/><Relationship Id="rId9" Type="http://schemas.openxmlformats.org/officeDocument/2006/relationships/hyperlink" Target="https://www.bdew.de/service/daten-und-grafiken/nettostromverbrauch-nach-verbrauchergruppen/"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dirty="0"/>
              <a:t>^x^^</a:t>
            </a:r>
            <a:endParaRPr dirty="0"/>
          </a:p>
        </p:txBody>
      </p:sp>
      <p:sp>
        <p:nvSpPr>
          <p:cNvPr id="4" name="Foliennummernplatzhalter 3"/>
          <p:cNvSpPr>
            <a:spLocks noGrp="1"/>
          </p:cNvSpPr>
          <p:nvPr>
            <p:ph type="sldNum" sz="quarter" idx="10"/>
          </p:nvPr>
        </p:nvSpPr>
        <p:spPr bwMode="auto"/>
        <p:txBody>
          <a:bodyPr/>
          <a:lstStyle/>
          <a:p>
            <a:pPr>
              <a:defRPr/>
            </a:pPr>
            <a:fld id="{C958AEA6-F5F0-41DD-9AB2-45DA7CB92744}" type="slidenum">
              <a:rPr lang="de-DE"/>
              <a:t>0</a:t>
            </a:fld>
            <a:endParaRPr 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C958AEA6-F5F0-41DD-9AB2-45DA7CB92744}" type="slidenum">
              <a:rPr lang="de-DE" smtClean="0"/>
              <a:t>27</a:t>
            </a:fld>
            <a:endParaRPr lang="de-DE"/>
          </a:p>
        </p:txBody>
      </p:sp>
    </p:spTree>
    <p:extLst>
      <p:ext uri="{BB962C8B-B14F-4D97-AF65-F5344CB8AC3E}">
        <p14:creationId xmlns:p14="http://schemas.microsoft.com/office/powerpoint/2010/main" val="42203042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C958AEA6-F5F0-41DD-9AB2-45DA7CB92744}" type="slidenum">
              <a:rPr lang="de-DE" smtClean="0"/>
              <a:t>30</a:t>
            </a:fld>
            <a:endParaRPr lang="de-DE"/>
          </a:p>
        </p:txBody>
      </p:sp>
    </p:spTree>
    <p:extLst>
      <p:ext uri="{BB962C8B-B14F-4D97-AF65-F5344CB8AC3E}">
        <p14:creationId xmlns:p14="http://schemas.microsoft.com/office/powerpoint/2010/main" val="16478172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C958AEA6-F5F0-41DD-9AB2-45DA7CB92744}" type="slidenum">
              <a:rPr lang="de-DE" smtClean="0"/>
              <a:t>32</a:t>
            </a:fld>
            <a:endParaRPr lang="de-DE"/>
          </a:p>
        </p:txBody>
      </p:sp>
    </p:spTree>
    <p:extLst>
      <p:ext uri="{BB962C8B-B14F-4D97-AF65-F5344CB8AC3E}">
        <p14:creationId xmlns:p14="http://schemas.microsoft.com/office/powerpoint/2010/main" val="22000147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C958AEA6-F5F0-41DD-9AB2-45DA7CB92744}" type="slidenum">
              <a:rPr lang="de-DE" smtClean="0"/>
              <a:t>39</a:t>
            </a:fld>
            <a:endParaRPr lang="de-DE"/>
          </a:p>
        </p:txBody>
      </p:sp>
    </p:spTree>
    <p:extLst>
      <p:ext uri="{BB962C8B-B14F-4D97-AF65-F5344CB8AC3E}">
        <p14:creationId xmlns:p14="http://schemas.microsoft.com/office/powerpoint/2010/main" val="29708182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07000"/>
              </a:lnSpc>
              <a:spcAft>
                <a:spcPts val="800"/>
              </a:spcAft>
            </a:pPr>
            <a:r>
              <a:rPr lang="de-DE" sz="1800" kern="100" dirty="0">
                <a:effectLst/>
                <a:latin typeface="Aptos" panose="020B0004020202020204" pitchFamily="34" charset="0"/>
                <a:ea typeface="Aptos" panose="020B0004020202020204" pitchFamily="34" charset="0"/>
                <a:cs typeface="Times New Roman" panose="02020603050405020304" pitchFamily="18" charset="0"/>
              </a:rPr>
              <a:t>Fläche AKW: </a:t>
            </a:r>
            <a:r>
              <a:rPr lang="de-DE"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https://nuklearia.de/2012/09/21/kurz-und-knapp-17-pro-atom-argumente/</a:t>
            </a:r>
            <a:r>
              <a:rPr lang="de-DE" sz="18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07000"/>
              </a:lnSpc>
              <a:spcAft>
                <a:spcPts val="800"/>
              </a:spcAft>
            </a:pPr>
            <a:r>
              <a:rPr lang="de-DE" sz="1800" kern="100" dirty="0">
                <a:effectLst/>
                <a:latin typeface="Aptos" panose="020B0004020202020204" pitchFamily="34" charset="0"/>
                <a:ea typeface="Aptos" panose="020B0004020202020204" pitchFamily="34" charset="0"/>
                <a:cs typeface="Times New Roman" panose="02020603050405020304" pitchFamily="18" charset="0"/>
              </a:rPr>
              <a:t>Fläche Tschernobyl: Vollends für die menschliche Nutzung aufgegeben werden mussten ca. 6400 km² an </a:t>
            </a:r>
            <a:r>
              <a:rPr lang="de-DE"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4" tooltip="Landwirtschaft"/>
              </a:rPr>
              <a:t>landwirtschaftlicher</a:t>
            </a:r>
            <a:r>
              <a:rPr lang="de-DE" sz="1800" kern="100" dirty="0">
                <a:effectLst/>
                <a:latin typeface="Aptos" panose="020B0004020202020204" pitchFamily="34" charset="0"/>
                <a:ea typeface="Aptos" panose="020B0004020202020204" pitchFamily="34" charset="0"/>
                <a:cs typeface="Times New Roman" panose="02020603050405020304" pitchFamily="18" charset="0"/>
              </a:rPr>
              <a:t> Fläche und </a:t>
            </a:r>
            <a:r>
              <a:rPr lang="de-DE"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5" tooltip="Wald"/>
              </a:rPr>
              <a:t>Waldgebieten</a:t>
            </a:r>
            <a:r>
              <a:rPr lang="de-DE" sz="1800" kern="100" dirty="0">
                <a:effectLst/>
                <a:latin typeface="Aptos" panose="020B0004020202020204" pitchFamily="34" charset="0"/>
                <a:ea typeface="Aptos" panose="020B0004020202020204" pitchFamily="34" charset="0"/>
                <a:cs typeface="Times New Roman" panose="02020603050405020304" pitchFamily="18" charset="0"/>
              </a:rPr>
              <a:t>, die nahe dem Kraftwerk liegen und dementsprechend sehr hoch belastet sind.</a:t>
            </a:r>
            <a:r>
              <a:rPr lang="de-DE" sz="1800" u="sng" kern="100" baseline="300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rPr>
              <a:t>  </a:t>
            </a:r>
            <a:r>
              <a:rPr lang="de-DE"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6" tooltip="John Robert McNeill"/>
              </a:rPr>
              <a:t>John Robert McNeill</a:t>
            </a:r>
            <a:r>
              <a:rPr lang="de-DE" sz="1800" kern="100" dirty="0">
                <a:effectLst/>
                <a:latin typeface="Aptos" panose="020B0004020202020204" pitchFamily="34" charset="0"/>
                <a:ea typeface="Aptos" panose="020B0004020202020204" pitchFamily="34" charset="0"/>
                <a:cs typeface="Times New Roman" panose="02020603050405020304" pitchFamily="18" charset="0"/>
              </a:rPr>
              <a:t>, </a:t>
            </a:r>
            <a:r>
              <a:rPr lang="de-DE" sz="1800" i="1" kern="100" dirty="0">
                <a:effectLst/>
                <a:latin typeface="Aptos" panose="020B0004020202020204" pitchFamily="34" charset="0"/>
                <a:ea typeface="Aptos" panose="020B0004020202020204" pitchFamily="34" charset="0"/>
                <a:cs typeface="Times New Roman" panose="02020603050405020304" pitchFamily="18" charset="0"/>
              </a:rPr>
              <a:t>Blue Planet. Die Geschichte der Umwelt im 20. Jahrhundert.</a:t>
            </a:r>
            <a:r>
              <a:rPr lang="de-DE" sz="1800" kern="100" dirty="0">
                <a:effectLst/>
                <a:latin typeface="Aptos" panose="020B0004020202020204" pitchFamily="34" charset="0"/>
                <a:ea typeface="Aptos" panose="020B0004020202020204" pitchFamily="34" charset="0"/>
                <a:cs typeface="Times New Roman" panose="02020603050405020304" pitchFamily="18" charset="0"/>
              </a:rPr>
              <a:t> Bonn 2005, S. 426 f.</a:t>
            </a:r>
          </a:p>
          <a:p>
            <a:r>
              <a:rPr lang="de-DE" sz="1800" dirty="0">
                <a:effectLst/>
                <a:latin typeface="Aptos" panose="020B0004020202020204" pitchFamily="34" charset="0"/>
                <a:ea typeface="Aptos" panose="020B0004020202020204" pitchFamily="34" charset="0"/>
                <a:cs typeface="Times New Roman" panose="02020603050405020304" pitchFamily="18" charset="0"/>
              </a:rPr>
              <a:t>Fläche Fukushima war ein Radius von 20 km (Halbkreis, da am Meer): </a:t>
            </a:r>
            <a:r>
              <a:rPr lang="de-DE" sz="1800" u="sng"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7"/>
              </a:rPr>
              <a:t>https://atomkraftwerkeplag.fandom.com/de/wiki/Der_GAU_von_Fukushima_und_die_Folgen#cite_note-Zeit_2012_03_01-1</a:t>
            </a:r>
            <a:endParaRPr lang="de-DE" dirty="0"/>
          </a:p>
        </p:txBody>
      </p:sp>
      <p:sp>
        <p:nvSpPr>
          <p:cNvPr id="4" name="Foliennummernplatzhalter 3"/>
          <p:cNvSpPr>
            <a:spLocks noGrp="1"/>
          </p:cNvSpPr>
          <p:nvPr>
            <p:ph type="sldNum" sz="quarter" idx="10"/>
          </p:nvPr>
        </p:nvSpPr>
        <p:spPr/>
        <p:txBody>
          <a:bodyPr/>
          <a:lstStyle/>
          <a:p>
            <a:pPr>
              <a:defRPr/>
            </a:pPr>
            <a:fld id="{C958AEA6-F5F0-41DD-9AB2-45DA7CB92744}" type="slidenum">
              <a:rPr lang="de-DE" smtClean="0"/>
              <a:t>44</a:t>
            </a:fld>
            <a:endParaRPr lang="de-DE"/>
          </a:p>
        </p:txBody>
      </p:sp>
    </p:spTree>
    <p:extLst>
      <p:ext uri="{BB962C8B-B14F-4D97-AF65-F5344CB8AC3E}">
        <p14:creationId xmlns:p14="http://schemas.microsoft.com/office/powerpoint/2010/main" val="893990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C958AEA6-F5F0-41DD-9AB2-45DA7CB92744}" type="slidenum">
              <a:rPr lang="de-DE" smtClean="0"/>
              <a:t>45</a:t>
            </a:fld>
            <a:endParaRPr lang="de-DE"/>
          </a:p>
        </p:txBody>
      </p:sp>
    </p:spTree>
    <p:extLst>
      <p:ext uri="{BB962C8B-B14F-4D97-AF65-F5344CB8AC3E}">
        <p14:creationId xmlns:p14="http://schemas.microsoft.com/office/powerpoint/2010/main" val="4291156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07000"/>
              </a:lnSpc>
              <a:spcAft>
                <a:spcPts val="800"/>
              </a:spcAft>
            </a:pPr>
            <a:r>
              <a:rPr lang="de-DE" sz="1800" kern="100" dirty="0">
                <a:effectLst/>
                <a:latin typeface="Aptos" panose="020B0004020202020204" pitchFamily="34" charset="0"/>
                <a:ea typeface="Aptos" panose="020B0004020202020204" pitchFamily="34" charset="0"/>
                <a:cs typeface="Times New Roman" panose="02020603050405020304" pitchFamily="18" charset="0"/>
              </a:rPr>
              <a:t>TWh </a:t>
            </a:r>
            <a:r>
              <a:rPr lang="de-DE"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https://energy-charts.info/charts/energy_pie/chart.htm?l=de&amp;c=DE&amp;interval=year&amp;year=2024</a:t>
            </a:r>
            <a:endParaRPr lang="de-DE"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de-DE" sz="1800" kern="100" dirty="0">
                <a:effectLst/>
                <a:latin typeface="Aptos" panose="020B0004020202020204" pitchFamily="34" charset="0"/>
                <a:ea typeface="Aptos" panose="020B0004020202020204" pitchFamily="34" charset="0"/>
                <a:cs typeface="Times New Roman" panose="02020603050405020304" pitchFamily="18" charset="0"/>
              </a:rPr>
              <a:t>Börsenstrompreis </a:t>
            </a:r>
            <a:r>
              <a:rPr lang="de-DE"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4"/>
              </a:rPr>
              <a:t>https://energy-charts.info/charts/price_average/chart.htm?l=de&amp;c=DE&amp;interval=year&amp;year=2024</a:t>
            </a:r>
            <a:r>
              <a:rPr lang="de-DE" sz="18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07000"/>
              </a:lnSpc>
              <a:spcAft>
                <a:spcPts val="800"/>
              </a:spcAft>
            </a:pPr>
            <a:r>
              <a:rPr lang="de-DE" sz="1800" kern="100" dirty="0">
                <a:effectLst/>
                <a:latin typeface="Aptos" panose="020B0004020202020204" pitchFamily="34" charset="0"/>
                <a:ea typeface="Aptos" panose="020B0004020202020204" pitchFamily="34" charset="0"/>
                <a:cs typeface="Times New Roman" panose="02020603050405020304" pitchFamily="18" charset="0"/>
              </a:rPr>
              <a:t>Arbeitsplätze </a:t>
            </a:r>
            <a:r>
              <a:rPr lang="de-DE"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5"/>
              </a:rPr>
              <a:t>https://www.wind-energie.de/themen/zahlen-und-fakten/deutschland/</a:t>
            </a:r>
            <a:r>
              <a:rPr lang="de-DE" sz="18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07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Key Facts </a:t>
            </a:r>
            <a:r>
              <a:rPr lang="en-GB" sz="1800" kern="100" dirty="0" err="1">
                <a:effectLst/>
                <a:latin typeface="Aptos" panose="020B0004020202020204" pitchFamily="34" charset="0"/>
                <a:ea typeface="Aptos" panose="020B0004020202020204" pitchFamily="34" charset="0"/>
                <a:cs typeface="Times New Roman" panose="02020603050405020304" pitchFamily="18" charset="0"/>
              </a:rPr>
              <a:t>Windkraft</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r>
              <a:rPr lang="en-GB"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6"/>
              </a:rPr>
              <a:t>https://www.wind-energie.de/themen/zahlen-und-fakten/</a:t>
            </a:r>
            <a:r>
              <a:rPr lang="de-DE" sz="18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07000"/>
              </a:lnSpc>
              <a:spcAft>
                <a:spcPts val="800"/>
              </a:spcAft>
            </a:pPr>
            <a:r>
              <a:rPr lang="de-DE" sz="1800" kern="100" dirty="0">
                <a:effectLst/>
                <a:latin typeface="Aptos" panose="020B0004020202020204" pitchFamily="34" charset="0"/>
                <a:ea typeface="Aptos" panose="020B0004020202020204" pitchFamily="34" charset="0"/>
                <a:cs typeface="Times New Roman" panose="02020603050405020304" pitchFamily="18" charset="0"/>
              </a:rPr>
              <a:t>AGEB (2022):  Ausgewählte Effizienzindikatoren zur Energiebilanz Deutschland. </a:t>
            </a:r>
          </a:p>
          <a:p>
            <a:pPr>
              <a:lnSpc>
                <a:spcPct val="107000"/>
              </a:lnSpc>
              <a:spcAft>
                <a:spcPts val="800"/>
              </a:spcAft>
            </a:pPr>
            <a:r>
              <a:rPr lang="de-DE" sz="1800" kern="100" dirty="0">
                <a:effectLst/>
                <a:latin typeface="Aptos" panose="020B0004020202020204" pitchFamily="34" charset="0"/>
                <a:ea typeface="Aptos" panose="020B0004020202020204" pitchFamily="34" charset="0"/>
                <a:cs typeface="Times New Roman" panose="02020603050405020304" pitchFamily="18" charset="0"/>
              </a:rPr>
              <a:t>CO2-Zertifikate </a:t>
            </a:r>
            <a:r>
              <a:rPr lang="de-DE"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7"/>
              </a:rPr>
              <a:t>https://de.statista.com/statistik/daten/studie/1454492/umfrage/co2-preise-im-emissionshandelssystem-der-eu/</a:t>
            </a:r>
            <a:r>
              <a:rPr lang="de-DE" sz="18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07000"/>
              </a:lnSpc>
              <a:spcAft>
                <a:spcPts val="800"/>
              </a:spcAft>
            </a:pPr>
            <a:r>
              <a:rPr lang="de-DE" sz="1800" kern="100" dirty="0">
                <a:effectLst/>
                <a:latin typeface="Aptos" panose="020B0004020202020204" pitchFamily="34" charset="0"/>
                <a:ea typeface="Aptos" panose="020B0004020202020204" pitchFamily="34" charset="0"/>
                <a:cs typeface="Times New Roman" panose="02020603050405020304" pitchFamily="18" charset="0"/>
              </a:rPr>
              <a:t>Mehrkosten Kohlestrom: Fraunhofer ISE 2024, </a:t>
            </a:r>
            <a:r>
              <a:rPr lang="de-DE"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8"/>
              </a:rPr>
              <a:t>https://www.ise.fraunhofer.de/content/dam/ise/de/documents/publications/studies/DE2024_ISE_Studie_Stromgestehungskosten_Erneuerbare_Energien.pdf</a:t>
            </a:r>
            <a:r>
              <a:rPr lang="de-DE" sz="18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07000"/>
              </a:lnSpc>
              <a:spcAft>
                <a:spcPts val="800"/>
              </a:spcAft>
            </a:pPr>
            <a:r>
              <a:rPr lang="de-DE" sz="1800" kern="100" dirty="0">
                <a:effectLst/>
                <a:latin typeface="Aptos" panose="020B0004020202020204" pitchFamily="34" charset="0"/>
                <a:ea typeface="Aptos" panose="020B0004020202020204" pitchFamily="34" charset="0"/>
                <a:cs typeface="Times New Roman" panose="02020603050405020304" pitchFamily="18" charset="0"/>
              </a:rPr>
              <a:t>Verbrauchergruppen: </a:t>
            </a:r>
            <a:r>
              <a:rPr lang="de-DE"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9"/>
              </a:rPr>
              <a:t>https://www.bdew.de/service/daten-und-grafiken/nettostromverbrauch-nach-verbrauchergruppen/</a:t>
            </a:r>
            <a:r>
              <a:rPr lang="de-DE" sz="1800" kern="100" dirty="0">
                <a:effectLst/>
                <a:latin typeface="Aptos" panose="020B0004020202020204" pitchFamily="34" charset="0"/>
                <a:ea typeface="Aptos" panose="020B0004020202020204" pitchFamily="34" charset="0"/>
                <a:cs typeface="Times New Roman" panose="02020603050405020304" pitchFamily="18" charset="0"/>
              </a:rPr>
              <a:t> </a:t>
            </a:r>
          </a:p>
          <a:p>
            <a:r>
              <a:rPr lang="de-DE" sz="1800" dirty="0">
                <a:effectLst/>
                <a:latin typeface="Aptos" panose="020B0004020202020204" pitchFamily="34" charset="0"/>
                <a:ea typeface="Aptos" panose="020B0004020202020204" pitchFamily="34" charset="0"/>
                <a:cs typeface="Times New Roman" panose="02020603050405020304" pitchFamily="18" charset="0"/>
              </a:rPr>
              <a:t>Vollaststunden AKW ca. 8.000 h/a </a:t>
            </a:r>
            <a:r>
              <a:rPr lang="de-DE" sz="1800" u="sng"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10"/>
              </a:rPr>
              <a:t>https://www.bee-ev.de/service/publikationen-medien/beitrag/effekte-einer-laufzeitverlaengerung-der-atomkraftwerke</a:t>
            </a:r>
            <a:endParaRPr lang="de-DE" dirty="0"/>
          </a:p>
        </p:txBody>
      </p:sp>
      <p:sp>
        <p:nvSpPr>
          <p:cNvPr id="4" name="Foliennummernplatzhalter 3"/>
          <p:cNvSpPr>
            <a:spLocks noGrp="1"/>
          </p:cNvSpPr>
          <p:nvPr>
            <p:ph type="sldNum" sz="quarter" idx="5"/>
          </p:nvPr>
        </p:nvSpPr>
        <p:spPr/>
        <p:txBody>
          <a:bodyPr/>
          <a:lstStyle/>
          <a:p>
            <a:pPr>
              <a:defRPr/>
            </a:pPr>
            <a:fld id="{C958AEA6-F5F0-41DD-9AB2-45DA7CB92744}" type="slidenum">
              <a:rPr lang="de-DE" smtClean="0"/>
              <a:t>46</a:t>
            </a:fld>
            <a:endParaRPr lang="de-DE"/>
          </a:p>
        </p:txBody>
      </p:sp>
    </p:spTree>
    <p:extLst>
      <p:ext uri="{BB962C8B-B14F-4D97-AF65-F5344CB8AC3E}">
        <p14:creationId xmlns:p14="http://schemas.microsoft.com/office/powerpoint/2010/main" val="4878991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FR" sz="800" dirty="0"/>
              <a:t>Quelle: Jackson et al. (2022)</a:t>
            </a:r>
          </a:p>
        </p:txBody>
      </p:sp>
      <p:sp>
        <p:nvSpPr>
          <p:cNvPr id="4" name="Foliennummernplatzhalter 3"/>
          <p:cNvSpPr>
            <a:spLocks noGrp="1"/>
          </p:cNvSpPr>
          <p:nvPr>
            <p:ph type="sldNum" sz="quarter" idx="10"/>
          </p:nvPr>
        </p:nvSpPr>
        <p:spPr/>
        <p:txBody>
          <a:bodyPr/>
          <a:lstStyle/>
          <a:p>
            <a:pPr>
              <a:defRPr/>
            </a:pPr>
            <a:fld id="{C958AEA6-F5F0-41DD-9AB2-45DA7CB92744}" type="slidenum">
              <a:rPr lang="de-DE" smtClean="0"/>
              <a:t>48</a:t>
            </a:fld>
            <a:endParaRPr lang="de-DE"/>
          </a:p>
        </p:txBody>
      </p:sp>
    </p:spTree>
    <p:extLst>
      <p:ext uri="{BB962C8B-B14F-4D97-AF65-F5344CB8AC3E}">
        <p14:creationId xmlns:p14="http://schemas.microsoft.com/office/powerpoint/2010/main" val="16237405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fr-FR" sz="800" dirty="0"/>
          </a:p>
        </p:txBody>
      </p:sp>
      <p:sp>
        <p:nvSpPr>
          <p:cNvPr id="4" name="Foliennummernplatzhalter 3"/>
          <p:cNvSpPr>
            <a:spLocks noGrp="1"/>
          </p:cNvSpPr>
          <p:nvPr>
            <p:ph type="sldNum" sz="quarter" idx="10"/>
          </p:nvPr>
        </p:nvSpPr>
        <p:spPr/>
        <p:txBody>
          <a:bodyPr/>
          <a:lstStyle/>
          <a:p>
            <a:pPr>
              <a:defRPr/>
            </a:pPr>
            <a:fld id="{C958AEA6-F5F0-41DD-9AB2-45DA7CB92744}" type="slidenum">
              <a:rPr lang="de-DE" smtClean="0"/>
              <a:t>50</a:t>
            </a:fld>
            <a:endParaRPr lang="de-DE"/>
          </a:p>
        </p:txBody>
      </p:sp>
    </p:spTree>
    <p:extLst>
      <p:ext uri="{BB962C8B-B14F-4D97-AF65-F5344CB8AC3E}">
        <p14:creationId xmlns:p14="http://schemas.microsoft.com/office/powerpoint/2010/main" val="11675474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dirty="0">
                <a:latin typeface="Lato" charset="0"/>
                <a:ea typeface="Lato" charset="0"/>
                <a:cs typeface="Lato" charset="0"/>
              </a:rPr>
              <a:t>https://</a:t>
            </a:r>
            <a:r>
              <a:rPr lang="de-DE" sz="1200" dirty="0" err="1">
                <a:latin typeface="Lato" charset="0"/>
                <a:ea typeface="Lato" charset="0"/>
                <a:cs typeface="Lato" charset="0"/>
              </a:rPr>
              <a:t>plus.rtl.de</a:t>
            </a:r>
            <a:r>
              <a:rPr lang="de-DE" sz="1200" dirty="0">
                <a:latin typeface="Lato" charset="0"/>
                <a:ea typeface="Lato" charset="0"/>
                <a:cs typeface="Lato" charset="0"/>
              </a:rPr>
              <a:t>/</a:t>
            </a:r>
            <a:r>
              <a:rPr lang="de-DE" sz="1200" dirty="0" err="1">
                <a:latin typeface="Lato" charset="0"/>
                <a:ea typeface="Lato" charset="0"/>
                <a:cs typeface="Lato" charset="0"/>
              </a:rPr>
              <a:t>podcast</a:t>
            </a:r>
            <a:r>
              <a:rPr lang="de-DE" sz="1200" dirty="0">
                <a:latin typeface="Lato" charset="0"/>
                <a:ea typeface="Lato" charset="0"/>
                <a:cs typeface="Lato" charset="0"/>
              </a:rPr>
              <a:t>/klima-labor-von-ntv-wie-retten-wir-die-erde-s6g6gj4v6jnnz</a:t>
            </a:r>
            <a:endParaRPr lang="de-DE" dirty="0"/>
          </a:p>
        </p:txBody>
      </p:sp>
      <p:sp>
        <p:nvSpPr>
          <p:cNvPr id="4" name="Foliennummernplatzhalter 3"/>
          <p:cNvSpPr>
            <a:spLocks noGrp="1"/>
          </p:cNvSpPr>
          <p:nvPr>
            <p:ph type="sldNum" sz="quarter" idx="10"/>
          </p:nvPr>
        </p:nvSpPr>
        <p:spPr/>
        <p:txBody>
          <a:bodyPr/>
          <a:lstStyle/>
          <a:p>
            <a:pPr>
              <a:defRPr/>
            </a:pPr>
            <a:fld id="{C958AEA6-F5F0-41DD-9AB2-45DA7CB92744}" type="slidenum">
              <a:rPr lang="de-DE" smtClean="0"/>
              <a:t>51</a:t>
            </a:fld>
            <a:endParaRPr lang="de-DE"/>
          </a:p>
        </p:txBody>
      </p:sp>
    </p:spTree>
    <p:extLst>
      <p:ext uri="{BB962C8B-B14F-4D97-AF65-F5344CB8AC3E}">
        <p14:creationId xmlns:p14="http://schemas.microsoft.com/office/powerpoint/2010/main" val="1116003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dirty="0"/>
          </a:p>
        </p:txBody>
      </p:sp>
      <p:sp>
        <p:nvSpPr>
          <p:cNvPr id="4" name="Foliennummernplatzhalter 3"/>
          <p:cNvSpPr>
            <a:spLocks noGrp="1"/>
          </p:cNvSpPr>
          <p:nvPr>
            <p:ph type="sldNum" sz="quarter" idx="10"/>
          </p:nvPr>
        </p:nvSpPr>
        <p:spPr bwMode="auto"/>
        <p:txBody>
          <a:bodyPr/>
          <a:lstStyle/>
          <a:p>
            <a:pPr>
              <a:defRPr/>
            </a:pPr>
            <a:fld id="{C958AEA6-F5F0-41DD-9AB2-45DA7CB92744}" type="slidenum">
              <a:rPr lang="de-DE"/>
              <a:t>1</a:t>
            </a:fld>
            <a:endParaRPr 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C958AEA6-F5F0-41DD-9AB2-45DA7CB92744}" type="slidenum">
              <a:rPr lang="de-DE" smtClean="0"/>
              <a:t>55</a:t>
            </a:fld>
            <a:endParaRPr lang="de-DE"/>
          </a:p>
        </p:txBody>
      </p:sp>
    </p:spTree>
    <p:extLst>
      <p:ext uri="{BB962C8B-B14F-4D97-AF65-F5344CB8AC3E}">
        <p14:creationId xmlns:p14="http://schemas.microsoft.com/office/powerpoint/2010/main" val="2728349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lang="en-US" dirty="0">
              <a:cs typeface="Calibri"/>
            </a:endParaRPr>
          </a:p>
        </p:txBody>
      </p:sp>
      <p:sp>
        <p:nvSpPr>
          <p:cNvPr id="4" name="Slide Number Placeholder 3"/>
          <p:cNvSpPr>
            <a:spLocks noGrp="1"/>
          </p:cNvSpPr>
          <p:nvPr>
            <p:ph type="sldNum" sz="quarter" idx="5"/>
          </p:nvPr>
        </p:nvSpPr>
        <p:spPr bwMode="auto"/>
        <p:txBody>
          <a:bodyPr/>
          <a:lstStyle/>
          <a:p>
            <a:pPr marL="0" marR="0" lvl="0" indent="0" algn="r" defTabSz="914400">
              <a:lnSpc>
                <a:spcPct val="100000"/>
              </a:lnSpc>
              <a:spcBef>
                <a:spcPts val="0"/>
              </a:spcBef>
              <a:spcAft>
                <a:spcPts val="0"/>
              </a:spcAft>
              <a:buClrTx/>
              <a:buSzTx/>
              <a:buFontTx/>
              <a:buNone/>
              <a:defRPr/>
            </a:pPr>
            <a:fld id="{46047801-08CE-4F72-B9BE-0E31307254C7}" type="slidenum">
              <a:rPr lang="de-DE" sz="1300" b="0" i="0" u="none" strike="noStrike" cap="none" spc="0">
                <a:ln>
                  <a:noFill/>
                </a:ln>
                <a:solidFill>
                  <a:prstClr val="black"/>
                </a:solidFill>
                <a:latin typeface="Calibri"/>
                <a:ea typeface="+mn-ea"/>
                <a:cs typeface="+mn-cs"/>
              </a:rPr>
              <a:t>3</a:t>
            </a:fld>
            <a:endParaRPr lang="de-DE" sz="1300" b="0" i="0" u="none" strike="noStrike" cap="none" spc="0">
              <a:ln>
                <a:noFill/>
              </a:ln>
              <a:solidFill>
                <a:prstClr val="black"/>
              </a:solidFill>
              <a:latin typeface="Calibri"/>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C958AEA6-F5F0-41DD-9AB2-45DA7CB92744}" type="slidenum">
              <a:rPr lang="de-DE" smtClean="0"/>
              <a:t>4</a:t>
            </a:fld>
            <a:endParaRPr lang="de-DE"/>
          </a:p>
        </p:txBody>
      </p:sp>
    </p:spTree>
    <p:extLst>
      <p:ext uri="{BB962C8B-B14F-4D97-AF65-F5344CB8AC3E}">
        <p14:creationId xmlns:p14="http://schemas.microsoft.com/office/powerpoint/2010/main" val="2996749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C958AEA6-F5F0-41DD-9AB2-45DA7CB92744}" type="slidenum">
              <a:rPr lang="de-DE" smtClean="0"/>
              <a:t>6</a:t>
            </a:fld>
            <a:endParaRPr lang="de-DE"/>
          </a:p>
        </p:txBody>
      </p:sp>
    </p:spTree>
    <p:extLst>
      <p:ext uri="{BB962C8B-B14F-4D97-AF65-F5344CB8AC3E}">
        <p14:creationId xmlns:p14="http://schemas.microsoft.com/office/powerpoint/2010/main" val="22990268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C958AEA6-F5F0-41DD-9AB2-45DA7CB92744}" type="slidenum">
              <a:rPr lang="de-DE" smtClean="0"/>
              <a:t>14</a:t>
            </a:fld>
            <a:endParaRPr lang="de-DE"/>
          </a:p>
        </p:txBody>
      </p:sp>
    </p:spTree>
    <p:extLst>
      <p:ext uri="{BB962C8B-B14F-4D97-AF65-F5344CB8AC3E}">
        <p14:creationId xmlns:p14="http://schemas.microsoft.com/office/powerpoint/2010/main" val="1965367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cs typeface="Calibri"/>
              </a:rPr>
              <a:t>Der EU-</a:t>
            </a:r>
            <a:r>
              <a:rPr lang="en-US" dirty="0" err="1">
                <a:cs typeface="Calibri"/>
              </a:rPr>
              <a:t>Emissionshandel</a:t>
            </a:r>
            <a:r>
              <a:rPr lang="en-US" dirty="0">
                <a:cs typeface="Calibri"/>
              </a:rPr>
              <a:t> ab 2027 </a:t>
            </a:r>
            <a:r>
              <a:rPr lang="en-US" dirty="0" err="1">
                <a:cs typeface="Calibri"/>
              </a:rPr>
              <a:t>umfasst</a:t>
            </a:r>
            <a:r>
              <a:rPr lang="en-US" dirty="0">
                <a:cs typeface="Calibri"/>
              </a:rPr>
              <a:t> </a:t>
            </a:r>
            <a:r>
              <a:rPr lang="en-US" dirty="0" err="1">
                <a:cs typeface="Calibri"/>
              </a:rPr>
              <a:t>nicht</a:t>
            </a:r>
            <a:r>
              <a:rPr lang="en-US" dirty="0">
                <a:cs typeface="Calibri"/>
              </a:rPr>
              <a:t> </a:t>
            </a:r>
            <a:r>
              <a:rPr lang="en-US" dirty="0" err="1">
                <a:cs typeface="Calibri"/>
              </a:rPr>
              <a:t>nur</a:t>
            </a:r>
            <a:r>
              <a:rPr lang="en-US" dirty="0">
                <a:cs typeface="Calibri"/>
              </a:rPr>
              <a:t> </a:t>
            </a:r>
            <a:r>
              <a:rPr lang="en-US" dirty="0" err="1">
                <a:cs typeface="Calibri"/>
              </a:rPr>
              <a:t>europäische</a:t>
            </a:r>
            <a:r>
              <a:rPr lang="en-US" dirty="0">
                <a:cs typeface="Calibri"/>
              </a:rPr>
              <a:t> </a:t>
            </a:r>
            <a:r>
              <a:rPr lang="en-US" dirty="0" err="1">
                <a:cs typeface="Calibri"/>
              </a:rPr>
              <a:t>Wirtschaftszweige</a:t>
            </a:r>
            <a:r>
              <a:rPr lang="en-US" dirty="0">
                <a:cs typeface="Calibri"/>
              </a:rPr>
              <a:t>, </a:t>
            </a:r>
            <a:r>
              <a:rPr lang="en-US" dirty="0" err="1">
                <a:cs typeface="Calibri"/>
              </a:rPr>
              <a:t>sondern</a:t>
            </a:r>
            <a:r>
              <a:rPr lang="en-US" dirty="0">
                <a:cs typeface="Calibri"/>
              </a:rPr>
              <a:t> </a:t>
            </a:r>
            <a:r>
              <a:rPr lang="en-US" dirty="0" err="1">
                <a:cs typeface="Calibri"/>
              </a:rPr>
              <a:t>beeinflusst</a:t>
            </a:r>
            <a:r>
              <a:rPr lang="en-US" dirty="0">
                <a:cs typeface="Calibri"/>
              </a:rPr>
              <a:t> </a:t>
            </a:r>
            <a:r>
              <a:rPr lang="en-US" dirty="0" err="1">
                <a:cs typeface="Calibri"/>
              </a:rPr>
              <a:t>auch</a:t>
            </a:r>
            <a:r>
              <a:rPr lang="en-US" dirty="0">
                <a:cs typeface="Calibri"/>
              </a:rPr>
              <a:t> </a:t>
            </a:r>
            <a:r>
              <a:rPr lang="en-US" dirty="0" err="1">
                <a:cs typeface="Calibri"/>
              </a:rPr>
              <a:t>Importe</a:t>
            </a:r>
            <a:r>
              <a:rPr lang="en-US" dirty="0">
                <a:cs typeface="Calibri"/>
              </a:rPr>
              <a:t> in die EU </a:t>
            </a:r>
            <a:r>
              <a:rPr lang="en-US" dirty="0" err="1">
                <a:cs typeface="Calibri"/>
              </a:rPr>
              <a:t>durch</a:t>
            </a:r>
            <a:r>
              <a:rPr lang="en-US" dirty="0">
                <a:cs typeface="Calibri"/>
              </a:rPr>
              <a:t> den </a:t>
            </a:r>
            <a:r>
              <a:rPr lang="en-US" b="1" dirty="0">
                <a:cs typeface="Calibri"/>
              </a:rPr>
              <a:t>Carbon Border Adjustment Mechanism (CBAM)</a:t>
            </a:r>
            <a:r>
              <a:rPr lang="en-US" dirty="0">
                <a:cs typeface="Calibri"/>
              </a:rPr>
              <a:t>. Dieser </a:t>
            </a:r>
            <a:r>
              <a:rPr lang="en-US" dirty="0" err="1">
                <a:cs typeface="Calibri"/>
              </a:rPr>
              <a:t>Mechanismus</a:t>
            </a:r>
            <a:r>
              <a:rPr lang="en-US" dirty="0">
                <a:cs typeface="Calibri"/>
              </a:rPr>
              <a:t> </a:t>
            </a:r>
            <a:r>
              <a:rPr lang="en-US" dirty="0" err="1">
                <a:cs typeface="Calibri"/>
              </a:rPr>
              <a:t>erhebt</a:t>
            </a:r>
            <a:r>
              <a:rPr lang="en-US" dirty="0">
                <a:cs typeface="Calibri"/>
              </a:rPr>
              <a:t> </a:t>
            </a:r>
            <a:r>
              <a:rPr lang="en-US" dirty="0" err="1">
                <a:cs typeface="Calibri"/>
              </a:rPr>
              <a:t>Abgaben</a:t>
            </a:r>
            <a:r>
              <a:rPr lang="en-US" dirty="0">
                <a:cs typeface="Calibri"/>
              </a:rPr>
              <a:t> auf </a:t>
            </a:r>
            <a:r>
              <a:rPr lang="en-US" dirty="0" err="1">
                <a:cs typeface="Calibri"/>
              </a:rPr>
              <a:t>Waren</a:t>
            </a:r>
            <a:r>
              <a:rPr lang="en-US" dirty="0">
                <a:cs typeface="Calibri"/>
              </a:rPr>
              <a:t> </a:t>
            </a:r>
            <a:r>
              <a:rPr lang="en-US" dirty="0" err="1">
                <a:cs typeface="Calibri"/>
              </a:rPr>
              <a:t>aus</a:t>
            </a:r>
            <a:r>
              <a:rPr lang="en-US" dirty="0">
                <a:cs typeface="Calibri"/>
              </a:rPr>
              <a:t> </a:t>
            </a:r>
            <a:r>
              <a:rPr lang="en-US" dirty="0" err="1">
                <a:cs typeface="Calibri"/>
              </a:rPr>
              <a:t>Ländern</a:t>
            </a:r>
            <a:r>
              <a:rPr lang="en-US" dirty="0">
                <a:cs typeface="Calibri"/>
              </a:rPr>
              <a:t>, die </a:t>
            </a:r>
            <a:r>
              <a:rPr lang="en-US" dirty="0" err="1">
                <a:cs typeface="Calibri"/>
              </a:rPr>
              <a:t>keine</a:t>
            </a:r>
            <a:r>
              <a:rPr lang="en-US" dirty="0">
                <a:cs typeface="Calibri"/>
              </a:rPr>
              <a:t> </a:t>
            </a:r>
            <a:r>
              <a:rPr lang="en-US" dirty="0" err="1">
                <a:cs typeface="Calibri"/>
              </a:rPr>
              <a:t>vergleichbare</a:t>
            </a:r>
            <a:r>
              <a:rPr lang="en-US" dirty="0">
                <a:cs typeface="Calibri"/>
              </a:rPr>
              <a:t> CO2-Bepreisung </a:t>
            </a:r>
            <a:r>
              <a:rPr lang="en-US" dirty="0" err="1">
                <a:cs typeface="Calibri"/>
              </a:rPr>
              <a:t>wie</a:t>
            </a:r>
            <a:r>
              <a:rPr lang="en-US" dirty="0">
                <a:cs typeface="Calibri"/>
              </a:rPr>
              <a:t> die EU </a:t>
            </a:r>
            <a:r>
              <a:rPr lang="en-US" dirty="0" err="1">
                <a:cs typeface="Calibri"/>
              </a:rPr>
              <a:t>eingeführt</a:t>
            </a:r>
            <a:r>
              <a:rPr lang="en-US" dirty="0">
                <a:cs typeface="Calibri"/>
              </a:rPr>
              <a:t> </a:t>
            </a:r>
            <a:r>
              <a:rPr lang="en-US" dirty="0" err="1">
                <a:cs typeface="Calibri"/>
              </a:rPr>
              <a:t>haben</a:t>
            </a:r>
            <a:r>
              <a:rPr lang="en-US" dirty="0">
                <a:cs typeface="Calibri"/>
              </a:rPr>
              <a:t>. Ziel </a:t>
            </a:r>
            <a:r>
              <a:rPr lang="en-US" dirty="0" err="1">
                <a:cs typeface="Calibri"/>
              </a:rPr>
              <a:t>ist</a:t>
            </a:r>
            <a:r>
              <a:rPr lang="en-US" dirty="0">
                <a:cs typeface="Calibri"/>
              </a:rPr>
              <a:t> es, „Carbon Leakage“ </a:t>
            </a:r>
            <a:r>
              <a:rPr lang="en-US" dirty="0" err="1">
                <a:cs typeface="Calibri"/>
              </a:rPr>
              <a:t>zu</a:t>
            </a:r>
            <a:r>
              <a:rPr lang="en-US" dirty="0">
                <a:cs typeface="Calibri"/>
              </a:rPr>
              <a:t> </a:t>
            </a:r>
            <a:r>
              <a:rPr lang="en-US" dirty="0" err="1">
                <a:cs typeface="Calibri"/>
              </a:rPr>
              <a:t>verhindern</a:t>
            </a:r>
            <a:r>
              <a:rPr lang="en-US" dirty="0">
                <a:cs typeface="Calibri"/>
              </a:rPr>
              <a:t>, also die </a:t>
            </a:r>
            <a:r>
              <a:rPr lang="en-US" dirty="0" err="1">
                <a:cs typeface="Calibri"/>
              </a:rPr>
              <a:t>Verlagerung</a:t>
            </a:r>
            <a:r>
              <a:rPr lang="en-US" dirty="0">
                <a:cs typeface="Calibri"/>
              </a:rPr>
              <a:t> von Produktion und </a:t>
            </a:r>
            <a:r>
              <a:rPr lang="en-US" dirty="0" err="1">
                <a:cs typeface="Calibri"/>
              </a:rPr>
              <a:t>Emissionen</a:t>
            </a:r>
            <a:r>
              <a:rPr lang="en-US" dirty="0">
                <a:cs typeface="Calibri"/>
              </a:rPr>
              <a:t> in Länder mit </a:t>
            </a:r>
            <a:r>
              <a:rPr lang="en-US" dirty="0" err="1">
                <a:cs typeface="Calibri"/>
              </a:rPr>
              <a:t>laxeren</a:t>
            </a:r>
            <a:r>
              <a:rPr lang="en-US" dirty="0">
                <a:cs typeface="Calibri"/>
              </a:rPr>
              <a:t> </a:t>
            </a:r>
            <a:r>
              <a:rPr lang="en-US" dirty="0" err="1">
                <a:cs typeface="Calibri"/>
              </a:rPr>
              <a:t>Klimaschutzregelungen</a:t>
            </a:r>
            <a:r>
              <a:rPr lang="en-US" dirty="0">
                <a:cs typeface="Calibri"/>
              </a:rPr>
              <a:t>.</a:t>
            </a:r>
            <a:endParaRPr lang="de-DE" dirty="0">
              <a:cs typeface="Calibri"/>
            </a:endParaRPr>
          </a:p>
          <a:p>
            <a:endParaRPr lang="de-DE" dirty="0"/>
          </a:p>
        </p:txBody>
      </p:sp>
      <p:sp>
        <p:nvSpPr>
          <p:cNvPr id="4" name="Foliennummernplatzhalter 3"/>
          <p:cNvSpPr>
            <a:spLocks noGrp="1"/>
          </p:cNvSpPr>
          <p:nvPr>
            <p:ph type="sldNum" sz="quarter" idx="5"/>
          </p:nvPr>
        </p:nvSpPr>
        <p:spPr/>
        <p:txBody>
          <a:bodyPr/>
          <a:lstStyle/>
          <a:p>
            <a:pPr>
              <a:defRPr/>
            </a:pPr>
            <a:fld id="{C958AEA6-F5F0-41DD-9AB2-45DA7CB92744}" type="slidenum">
              <a:rPr lang="de-DE" smtClean="0"/>
              <a:t>19</a:t>
            </a:fld>
            <a:endParaRPr lang="de-DE"/>
          </a:p>
        </p:txBody>
      </p:sp>
    </p:spTree>
    <p:extLst>
      <p:ext uri="{BB962C8B-B14F-4D97-AF65-F5344CB8AC3E}">
        <p14:creationId xmlns:p14="http://schemas.microsoft.com/office/powerpoint/2010/main" val="19164366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cs typeface="Calibri"/>
              </a:rPr>
              <a:t>Ein Beispiel: </a:t>
            </a:r>
            <a:r>
              <a:rPr lang="de-DE" b="1" dirty="0">
                <a:cs typeface="Calibri"/>
              </a:rPr>
              <a:t>Ohne den Jetstream </a:t>
            </a:r>
            <a:r>
              <a:rPr lang="de-DE" dirty="0">
                <a:cs typeface="Calibri"/>
              </a:rPr>
              <a:t>sind in unseren Breitengraden extreme Temperaturschwankungen zu erwarten, wie sie auf</a:t>
            </a:r>
            <a:r>
              <a:rPr lang="de-DE" b="1" dirty="0">
                <a:cs typeface="Calibri"/>
              </a:rPr>
              <a:t> ähnlichen Breitengraden ohne die ausgleichende Funktion des Jetstreams</a:t>
            </a:r>
            <a:r>
              <a:rPr lang="de-DE" dirty="0">
                <a:cs typeface="Calibri"/>
              </a:rPr>
              <a:t> üblich sind. Beispiele hierfür finden sich in Kanada (etwa in den Gebieten östlich der Rocky Mountains) oder in Russland. </a:t>
            </a:r>
            <a:r>
              <a:rPr lang="de-DE" b="1" dirty="0">
                <a:cs typeface="Calibri"/>
              </a:rPr>
              <a:t>Dort variieren die Temperaturen stark, von bis zu –30 oder –40 Grad Celsius im Winter bis +40 Grad Celsius im Sommer. </a:t>
            </a:r>
            <a:r>
              <a:rPr lang="de-DE" dirty="0">
                <a:cs typeface="Calibri"/>
              </a:rPr>
              <a:t>Der Jetstream wirkt wie eine Klimaanlage, die solche Extreme abmildert. Sein Wegfall würde nicht nur unsere Sommer heißer und Winter kälter machen, sondern auch die landwirtschaftlichen Bedingungen massiv verändern.</a:t>
            </a:r>
            <a:endParaRPr lang="de-DE" dirty="0"/>
          </a:p>
          <a:p>
            <a:endParaRPr lang="de-DE" dirty="0">
              <a:cs typeface="Calibri"/>
            </a:endParaRPr>
          </a:p>
          <a:p>
            <a:r>
              <a:rPr lang="de-DE" b="1" dirty="0">
                <a:cs typeface="Calibri"/>
              </a:rPr>
              <a:t>Quellen:</a:t>
            </a:r>
            <a:endParaRPr lang="de-DE" dirty="0">
              <a:cs typeface="Calibri"/>
            </a:endParaRPr>
          </a:p>
          <a:p>
            <a:pPr marL="171450" indent="-171450">
              <a:buFont typeface="Arial"/>
              <a:buChar char="•"/>
            </a:pPr>
            <a:r>
              <a:rPr lang="de-DE" dirty="0">
                <a:cs typeface="Calibri"/>
              </a:rPr>
              <a:t>IPCC AR6, 2021: Kapitel zur atmosphärischen Zirkulation und deren Veränderungen.</a:t>
            </a:r>
          </a:p>
          <a:p>
            <a:pPr marL="171450" indent="-171450">
              <a:buFont typeface="Arial"/>
              <a:buChar char="•"/>
            </a:pPr>
            <a:r>
              <a:rPr lang="de-DE" dirty="0">
                <a:cs typeface="Calibri"/>
              </a:rPr>
              <a:t>Potsdam-Institut für Klimafolgenforschung (PIK): Analysen zu Jetstream und Klimaextremen.</a:t>
            </a:r>
          </a:p>
          <a:p>
            <a:pPr marL="171450" indent="-171450">
              <a:buFont typeface="Arial"/>
              <a:buChar char="•"/>
            </a:pPr>
            <a:r>
              <a:rPr lang="de-DE" dirty="0">
                <a:cs typeface="Calibri"/>
              </a:rPr>
              <a:t>NASA Earth Observatory: „Impact </a:t>
            </a:r>
            <a:r>
              <a:rPr lang="de-DE" dirty="0" err="1">
                <a:cs typeface="Calibri"/>
              </a:rPr>
              <a:t>of</a:t>
            </a:r>
            <a:r>
              <a:rPr lang="de-DE" dirty="0">
                <a:cs typeface="Calibri"/>
              </a:rPr>
              <a:t> Jet Stream </a:t>
            </a:r>
            <a:r>
              <a:rPr lang="de-DE" dirty="0" err="1">
                <a:cs typeface="Calibri"/>
              </a:rPr>
              <a:t>Shifts</a:t>
            </a:r>
            <a:r>
              <a:rPr lang="de-DE" dirty="0">
                <a:cs typeface="Calibri"/>
              </a:rPr>
              <a:t> on Regional </a:t>
            </a:r>
            <a:r>
              <a:rPr lang="de-DE" dirty="0" err="1">
                <a:cs typeface="Calibri"/>
              </a:rPr>
              <a:t>Climates</a:t>
            </a:r>
            <a:r>
              <a:rPr lang="de-DE" dirty="0">
                <a:cs typeface="Calibri"/>
              </a:rPr>
              <a:t>.“</a:t>
            </a:r>
          </a:p>
          <a:p>
            <a:endParaRPr lang="de-DE" dirty="0"/>
          </a:p>
        </p:txBody>
      </p:sp>
      <p:sp>
        <p:nvSpPr>
          <p:cNvPr id="4" name="Foliennummernplatzhalter 3"/>
          <p:cNvSpPr>
            <a:spLocks noGrp="1"/>
          </p:cNvSpPr>
          <p:nvPr>
            <p:ph type="sldNum" sz="quarter" idx="5"/>
          </p:nvPr>
        </p:nvSpPr>
        <p:spPr/>
        <p:txBody>
          <a:bodyPr/>
          <a:lstStyle/>
          <a:p>
            <a:pPr>
              <a:defRPr/>
            </a:pPr>
            <a:fld id="{C958AEA6-F5F0-41DD-9AB2-45DA7CB92744}" type="slidenum">
              <a:rPr lang="de-DE" smtClean="0"/>
              <a:t>22</a:t>
            </a:fld>
            <a:endParaRPr lang="de-DE"/>
          </a:p>
        </p:txBody>
      </p:sp>
    </p:spTree>
    <p:extLst>
      <p:ext uri="{BB962C8B-B14F-4D97-AF65-F5344CB8AC3E}">
        <p14:creationId xmlns:p14="http://schemas.microsoft.com/office/powerpoint/2010/main" val="29845135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endParaRPr lang="de-DE" dirty="0"/>
          </a:p>
        </p:txBody>
      </p:sp>
      <p:sp>
        <p:nvSpPr>
          <p:cNvPr id="4" name="Foliennummernplatzhalter 3"/>
          <p:cNvSpPr>
            <a:spLocks noGrp="1"/>
          </p:cNvSpPr>
          <p:nvPr>
            <p:ph type="sldNum" sz="quarter" idx="5"/>
          </p:nvPr>
        </p:nvSpPr>
        <p:spPr/>
        <p:txBody>
          <a:bodyPr/>
          <a:lstStyle/>
          <a:p>
            <a:pPr>
              <a:defRPr/>
            </a:pPr>
            <a:fld id="{C958AEA6-F5F0-41DD-9AB2-45DA7CB92744}" type="slidenum">
              <a:rPr lang="de-DE" smtClean="0"/>
              <a:t>25</a:t>
            </a:fld>
            <a:endParaRPr lang="de-DE"/>
          </a:p>
        </p:txBody>
      </p:sp>
    </p:spTree>
    <p:extLst>
      <p:ext uri="{BB962C8B-B14F-4D97-AF65-F5344CB8AC3E}">
        <p14:creationId xmlns:p14="http://schemas.microsoft.com/office/powerpoint/2010/main" val="21969752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1.bin"/><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Titelfolie">
    <p:spTree>
      <p:nvGrpSpPr>
        <p:cNvPr id="1" name=""/>
        <p:cNvGrpSpPr/>
        <p:nvPr/>
      </p:nvGrpSpPr>
      <p:grpSpPr bwMode="auto">
        <a:xfrm>
          <a:off x="0" y="0"/>
          <a:ext cx="0" cy="0"/>
          <a:chOff x="0" y="0"/>
          <a:chExt cx="0" cy="0"/>
        </a:xfrm>
      </p:grpSpPr>
      <p:sp>
        <p:nvSpPr>
          <p:cNvPr id="7" name="Rectangle 2"/>
          <p:cNvSpPr>
            <a:spLocks noChangeArrowheads="1"/>
          </p:cNvSpPr>
          <p:nvPr userDrawn="1"/>
        </p:nvSpPr>
        <p:spPr bwMode="auto">
          <a:xfrm>
            <a:off x="0" y="-20538"/>
            <a:ext cx="9144000" cy="3294364"/>
          </a:xfrm>
          <a:prstGeom prst="rect">
            <a:avLst/>
          </a:prstGeom>
          <a:solidFill>
            <a:srgbClr val="0070C0"/>
          </a:solidFill>
          <a:ln w="9525">
            <a:noFill/>
            <a:miter lim="800000"/>
            <a:headEnd/>
            <a:tailEnd/>
          </a:ln>
        </p:spPr>
        <p:txBody>
          <a:bodyPr wrap="none" anchor="ctr"/>
          <a:lstStyle/>
          <a:p>
            <a:pPr>
              <a:defRPr/>
            </a:pPr>
            <a:endParaRPr lang="de-DE">
              <a:latin typeface="Segoe UI"/>
              <a:ea typeface="Segoe UI"/>
              <a:cs typeface="Segoe UI"/>
            </a:endParaRPr>
          </a:p>
        </p:txBody>
      </p:sp>
      <p:sp>
        <p:nvSpPr>
          <p:cNvPr id="2" name="Titel 1"/>
          <p:cNvSpPr>
            <a:spLocks noGrp="1"/>
          </p:cNvSpPr>
          <p:nvPr>
            <p:ph type="ctrTitle" hasCustomPrompt="1"/>
          </p:nvPr>
        </p:nvSpPr>
        <p:spPr bwMode="auto">
          <a:xfrm>
            <a:off x="467542" y="1005574"/>
            <a:ext cx="8676454" cy="1102518"/>
          </a:xfrm>
        </p:spPr>
        <p:txBody>
          <a:bodyPr/>
          <a:lstStyle>
            <a:lvl1pPr algn="l">
              <a:defRPr>
                <a:solidFill>
                  <a:schemeClr val="bg1"/>
                </a:solidFill>
              </a:defRPr>
            </a:lvl1pPr>
          </a:lstStyle>
          <a:p>
            <a:pPr>
              <a:defRPr/>
            </a:pPr>
            <a:r>
              <a:rPr lang="de-DE"/>
              <a:t>Titel durch Klicken bearbeiten</a:t>
            </a:r>
            <a:endParaRPr/>
          </a:p>
        </p:txBody>
      </p:sp>
      <p:sp>
        <p:nvSpPr>
          <p:cNvPr id="9" name="Inhaltsplatzhalter 25"/>
          <p:cNvSpPr>
            <a:spLocks noGrp="1"/>
          </p:cNvSpPr>
          <p:nvPr>
            <p:ph sz="quarter" idx="14" hasCustomPrompt="1"/>
          </p:nvPr>
        </p:nvSpPr>
        <p:spPr bwMode="auto">
          <a:xfrm>
            <a:off x="323526" y="3507853"/>
            <a:ext cx="3528639" cy="1368150"/>
          </a:xfrm>
          <a:prstGeom prst="rect">
            <a:avLst/>
          </a:prstGeom>
        </p:spPr>
        <p:txBody>
          <a:bodyPr/>
          <a:lstStyle>
            <a:lvl1pPr marL="0" marR="0" indent="0" algn="l" defTabSz="914400">
              <a:lnSpc>
                <a:spcPct val="100000"/>
              </a:lnSpc>
              <a:spcBef>
                <a:spcPts val="0"/>
              </a:spcBef>
              <a:spcAft>
                <a:spcPts val="0"/>
              </a:spcAft>
              <a:buClrTx/>
              <a:buSzTx/>
              <a:buFont typeface="Arial"/>
              <a:buNone/>
              <a:defRPr sz="1400">
                <a:solidFill>
                  <a:schemeClr val="tx1"/>
                </a:solidFill>
                <a:latin typeface="Segoe UI"/>
                <a:ea typeface="Segoe UI"/>
                <a:cs typeface="Segoe UI"/>
              </a:defRPr>
            </a:lvl1pPr>
          </a:lstStyle>
          <a:p>
            <a:pPr marL="0" marR="0" lvl="0" indent="0" algn="l" defTabSz="914400">
              <a:lnSpc>
                <a:spcPct val="100000"/>
              </a:lnSpc>
              <a:spcBef>
                <a:spcPts val="0"/>
              </a:spcBef>
              <a:spcAft>
                <a:spcPts val="0"/>
              </a:spcAft>
              <a:buClrTx/>
              <a:buSzTx/>
              <a:buFont typeface="Arial"/>
              <a:buNone/>
              <a:defRPr/>
            </a:pPr>
            <a:r>
              <a:rPr lang="de-DE" sz="1400" b="1">
                <a:solidFill>
                  <a:srgbClr val="0070C0"/>
                </a:solidFill>
                <a:latin typeface="Segoe UI"/>
                <a:ea typeface="Segoe UI"/>
                <a:cs typeface="Segoe UI"/>
              </a:rPr>
              <a:t>Referent(en):</a:t>
            </a:r>
            <a:endParaRPr/>
          </a:p>
          <a:p>
            <a:pPr lvl="0">
              <a:defRPr/>
            </a:pPr>
            <a:r>
              <a:rPr lang="de-DE"/>
              <a:t>Referent1</a:t>
            </a:r>
            <a:endParaRPr/>
          </a:p>
          <a:p>
            <a:pPr lvl="0">
              <a:defRPr/>
            </a:pPr>
            <a:r>
              <a:rPr lang="de-DE"/>
              <a:t>Referent2</a:t>
            </a:r>
            <a:endParaRPr/>
          </a:p>
          <a:p>
            <a:pPr lvl="0">
              <a:defRPr/>
            </a:pPr>
            <a:endParaRPr lang="de-DE"/>
          </a:p>
          <a:p>
            <a:pPr>
              <a:defRPr/>
            </a:pPr>
            <a:fld id="{C31EA1DA-A34F-4CEA-8FF7-3086D98EE31F}" type="datetime1">
              <a:rPr lang="de-DE"/>
              <a:t>19.12.24</a:t>
            </a:fld>
            <a:endParaRPr lang="de-DE"/>
          </a:p>
        </p:txBody>
      </p:sp>
      <p:sp>
        <p:nvSpPr>
          <p:cNvPr id="11" name="Textfeld 10"/>
          <p:cNvSpPr txBox="1"/>
          <p:nvPr userDrawn="1"/>
        </p:nvSpPr>
        <p:spPr bwMode="auto">
          <a:xfrm>
            <a:off x="3923928" y="3507852"/>
            <a:ext cx="5040558" cy="815607"/>
          </a:xfrm>
          <a:prstGeom prst="rect">
            <a:avLst/>
          </a:prstGeom>
          <a:noFill/>
        </p:spPr>
        <p:txBody>
          <a:bodyPr wrap="square" rtlCol="0">
            <a:spAutoFit/>
          </a:bodyPr>
          <a:lstStyle/>
          <a:p>
            <a:pPr algn="r">
              <a:defRPr/>
            </a:pPr>
            <a:r>
              <a:rPr lang="de-DE" sz="1400" b="1">
                <a:solidFill>
                  <a:srgbClr val="0070C0"/>
                </a:solidFill>
                <a:latin typeface="Segoe UI"/>
                <a:ea typeface="Segoe UI"/>
                <a:cs typeface="Segoe UI"/>
              </a:rPr>
              <a:t>Klafka &amp; Hinz Energie-Informations-Systeme GmbH</a:t>
            </a:r>
            <a:endParaRPr/>
          </a:p>
          <a:p>
            <a:pPr algn="r">
              <a:spcBef>
                <a:spcPts val="600"/>
              </a:spcBef>
              <a:defRPr/>
            </a:pPr>
            <a:r>
              <a:rPr lang="de-DE" sz="1400">
                <a:latin typeface="Segoe UI"/>
                <a:ea typeface="Segoe UI"/>
                <a:cs typeface="Segoe UI"/>
              </a:rPr>
              <a:t>Weststraße 54, 52074 Aachen</a:t>
            </a:r>
            <a:endParaRPr/>
          </a:p>
          <a:p>
            <a:pPr algn="r">
              <a:defRPr/>
            </a:pPr>
            <a:r>
              <a:rPr lang="de-DE" sz="1400">
                <a:latin typeface="Segoe UI"/>
                <a:ea typeface="Segoe UI"/>
                <a:cs typeface="Segoe UI"/>
              </a:rPr>
              <a:t>www.Klafka-Hinz.de</a:t>
            </a:r>
            <a:endParaRPr/>
          </a:p>
        </p:txBody>
      </p:sp>
      <p:pic>
        <p:nvPicPr>
          <p:cNvPr id="12" name="654eb44e-fe23-49d4-aa64-3a537333e917" descr="393E18B8-1A44-44AE-AC64-0D8168C08217@Speedport_W_921V_1_44_000"/>
          <p:cNvPicPr>
            <a:picLocks noChangeAspect="1" noChangeArrowheads="1"/>
          </p:cNvPicPr>
          <p:nvPr userDrawn="1"/>
        </p:nvPicPr>
        <p:blipFill>
          <a:blip r:embed="rId2"/>
          <a:stretch/>
        </p:blipFill>
        <p:spPr bwMode="auto">
          <a:xfrm>
            <a:off x="6588228" y="45887"/>
            <a:ext cx="2446419" cy="40005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Titel und Inhalt">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457200" y="70336"/>
            <a:ext cx="5770982" cy="367548"/>
          </a:xfrm>
        </p:spPr>
        <p:txBody>
          <a:bodyPr/>
          <a:lstStyle>
            <a:lvl1pPr algn="l">
              <a:defRPr sz="1600" b="1">
                <a:solidFill>
                  <a:schemeClr val="bg1"/>
                </a:solidFill>
              </a:defRPr>
            </a:lvl1pPr>
          </a:lstStyle>
          <a:p>
            <a:pPr>
              <a:defRPr/>
            </a:pPr>
            <a:r>
              <a:rPr lang="de-DE"/>
              <a:t>Titelmasterformat durch Klicken bearbeiten</a:t>
            </a:r>
            <a:endParaRPr/>
          </a:p>
        </p:txBody>
      </p:sp>
      <p:sp>
        <p:nvSpPr>
          <p:cNvPr id="3" name="Inhaltsplatzhalter 2"/>
          <p:cNvSpPr>
            <a:spLocks noGrp="1"/>
          </p:cNvSpPr>
          <p:nvPr>
            <p:ph idx="1"/>
          </p:nvPr>
        </p:nvSpPr>
        <p:spPr bwMode="auto">
          <a:xfrm>
            <a:off x="457200" y="512874"/>
            <a:ext cx="8229600" cy="4363130"/>
          </a:xfrm>
        </p:spPr>
        <p:txBody>
          <a:bodyPr/>
          <a:lstStyle>
            <a:lvl1pPr marL="180000" indent="-180000" defTabSz="720000">
              <a:lnSpc>
                <a:spcPct val="100000"/>
              </a:lnSpc>
              <a:spcBef>
                <a:spcPts val="900"/>
              </a:spcBef>
              <a:defRPr/>
            </a:lvl1pPr>
            <a:lvl2pPr marL="720000" indent="-180000" defTabSz="720000">
              <a:lnSpc>
                <a:spcPct val="100000"/>
              </a:lnSpc>
              <a:spcBef>
                <a:spcPts val="900"/>
              </a:spcBef>
              <a:defRPr/>
            </a:lvl2pPr>
            <a:lvl3pPr marL="1080000" indent="-180000" defTabSz="720000">
              <a:lnSpc>
                <a:spcPct val="100000"/>
              </a:lnSpc>
              <a:spcBef>
                <a:spcPts val="900"/>
              </a:spcBef>
              <a:defRPr/>
            </a:lvl3pPr>
            <a:lvl4pPr marL="1440000" indent="-180000" defTabSz="720000">
              <a:lnSpc>
                <a:spcPct val="100000"/>
              </a:lnSpc>
              <a:spcBef>
                <a:spcPts val="900"/>
              </a:spcBef>
              <a:defRPr/>
            </a:lvl4pPr>
            <a:lvl5pPr marL="1800000" indent="-180000" defTabSz="720000">
              <a:lnSpc>
                <a:spcPct val="100000"/>
              </a:lnSpc>
              <a:spcBef>
                <a:spcPts val="900"/>
              </a:spcBef>
              <a:defRPr/>
            </a:lvl5p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9" name="Rectangle 10"/>
          <p:cNvSpPr>
            <a:spLocks noChangeArrowheads="1"/>
          </p:cNvSpPr>
          <p:nvPr userDrawn="1"/>
        </p:nvSpPr>
        <p:spPr bwMode="auto">
          <a:xfrm>
            <a:off x="0" y="4960625"/>
            <a:ext cx="9144000" cy="177713"/>
          </a:xfrm>
          <a:prstGeom prst="rect">
            <a:avLst/>
          </a:prstGeom>
          <a:solidFill>
            <a:srgbClr val="0070C0"/>
          </a:solidFill>
          <a:ln>
            <a:noFill/>
          </a:ln>
        </p:spPr>
        <p:txBody>
          <a:bodyPr wrap="none" anchor="ctr"/>
          <a:lstStyle/>
          <a:p>
            <a:pPr>
              <a:defRPr/>
            </a:pPr>
            <a:endParaRPr lang="de-DE"/>
          </a:p>
        </p:txBody>
      </p:sp>
      <p:sp>
        <p:nvSpPr>
          <p:cNvPr id="8" name="Textfeld 7"/>
          <p:cNvSpPr txBox="1"/>
          <p:nvPr userDrawn="1"/>
        </p:nvSpPr>
        <p:spPr bwMode="auto">
          <a:xfrm>
            <a:off x="8469958" y="4944281"/>
            <a:ext cx="648072" cy="184664"/>
          </a:xfrm>
          <a:prstGeom prst="rect">
            <a:avLst/>
          </a:prstGeom>
          <a:noFill/>
        </p:spPr>
        <p:txBody>
          <a:bodyPr wrap="square" lIns="0" tIns="0" rIns="0" bIns="0" rtlCol="0">
            <a:spAutoFit/>
          </a:bodyPr>
          <a:lstStyle/>
          <a:p>
            <a:pPr algn="r">
              <a:defRPr/>
            </a:pPr>
            <a:fld id="{527C1062-9EC3-421D-A1D8-62244D9FCC25}" type="slidenum">
              <a:rPr lang="de-DE" sz="1200">
                <a:solidFill>
                  <a:schemeClr val="bg1"/>
                </a:solidFill>
              </a:rPr>
              <a:t>‹Nr.›</a:t>
            </a:fld>
            <a:endParaRPr lang="de-DE" sz="1200">
              <a:solidFill>
                <a:schemeClr val="bg1"/>
              </a:solidFill>
            </a:endParaRPr>
          </a:p>
        </p:txBody>
      </p:sp>
      <p:sp>
        <p:nvSpPr>
          <p:cNvPr id="11" name="Titel 1"/>
          <p:cNvSpPr txBox="1"/>
          <p:nvPr userDrawn="1"/>
        </p:nvSpPr>
        <p:spPr bwMode="auto">
          <a:xfrm>
            <a:off x="3347861" y="119341"/>
            <a:ext cx="5770982" cy="367548"/>
          </a:xfrm>
          <a:prstGeom prst="rect">
            <a:avLst/>
          </a:prstGeom>
        </p:spPr>
        <p:txBody>
          <a:bodyPr vert="horz" lIns="91440" tIns="45720" rIns="91440" bIns="45720" rtlCol="0" anchor="ctr">
            <a:noAutofit/>
          </a:bodyPr>
          <a:lstStyle>
            <a:lvl1pPr algn="l" defTabSz="914400">
              <a:spcBef>
                <a:spcPts val="0"/>
              </a:spcBef>
              <a:buNone/>
              <a:defRPr sz="1600" b="1">
                <a:solidFill>
                  <a:schemeClr val="bg1"/>
                </a:solidFill>
                <a:latin typeface="Segoe UI"/>
                <a:ea typeface="Segoe UI"/>
                <a:cs typeface="Segoe UI"/>
              </a:defRPr>
            </a:lvl1pPr>
          </a:lstStyle>
          <a:p>
            <a:pPr algn="r">
              <a:defRPr/>
            </a:pPr>
            <a:endParaRPr lang="de-DE"/>
          </a:p>
        </p:txBody>
      </p:sp>
      <p:pic>
        <p:nvPicPr>
          <p:cNvPr id="5" name="Grafik 4" descr="Ein Bild, das Muster, Farbigkeit, Blau, Streifen enthält.&#10;&#10;Automatisch generierte Beschreibung"/>
          <p:cNvPicPr>
            <a:picLocks noChangeAspect="1"/>
          </p:cNvPicPr>
          <p:nvPr userDrawn="1"/>
        </p:nvPicPr>
        <p:blipFill>
          <a:blip r:embed="rId2"/>
          <a:srcRect t="96450"/>
          <a:stretch/>
        </p:blipFill>
        <p:spPr bwMode="auto">
          <a:xfrm>
            <a:off x="0" y="4960625"/>
            <a:ext cx="9144000" cy="18256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twoObj" userDrawn="1">
  <p:cSld name="Zwei Inhalte">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Titelmasterformat durch Klicken bearbeiten</a:t>
            </a:r>
            <a:endParaRPr/>
          </a:p>
        </p:txBody>
      </p:sp>
      <p:sp>
        <p:nvSpPr>
          <p:cNvPr id="3" name="Inhaltsplatzhalter 2"/>
          <p:cNvSpPr>
            <a:spLocks noGrp="1"/>
          </p:cNvSpPr>
          <p:nvPr>
            <p:ph sz="half" idx="1"/>
          </p:nvPr>
        </p:nvSpPr>
        <p:spPr bwMode="auto">
          <a:xfrm>
            <a:off x="914400" y="857250"/>
            <a:ext cx="3733798" cy="308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Inhaltsplatzhalter 3"/>
          <p:cNvSpPr>
            <a:spLocks noGrp="1"/>
          </p:cNvSpPr>
          <p:nvPr>
            <p:ph sz="half" idx="2"/>
          </p:nvPr>
        </p:nvSpPr>
        <p:spPr bwMode="auto">
          <a:xfrm>
            <a:off x="4800600" y="857250"/>
            <a:ext cx="3733798" cy="308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5" name="Datumsplatzhalter 4"/>
          <p:cNvSpPr>
            <a:spLocks noGrp="1"/>
          </p:cNvSpPr>
          <p:nvPr>
            <p:ph type="dt" sz="half" idx="10"/>
          </p:nvPr>
        </p:nvSpPr>
        <p:spPr bwMode="auto"/>
        <p:txBody>
          <a:bodyPr/>
          <a:lstStyle>
            <a:lvl1pPr>
              <a:defRPr/>
            </a:lvl1pPr>
          </a:lstStyle>
          <a:p>
            <a:pPr>
              <a:defRPr/>
            </a:pPr>
            <a:fld id="{1650D593-C369-4C3B-8E3C-21637527CFE5}" type="datetime1">
              <a:rPr lang="de-DE"/>
              <a:t>31.01.2025</a:t>
            </a:fld>
            <a:endParaRPr lang="de-DE"/>
          </a:p>
        </p:txBody>
      </p:sp>
      <p:sp>
        <p:nvSpPr>
          <p:cNvPr id="6" name="Fußzeilenplatzhalter 5"/>
          <p:cNvSpPr>
            <a:spLocks noGrp="1"/>
          </p:cNvSpPr>
          <p:nvPr>
            <p:ph type="ftr" sz="quarter" idx="11"/>
          </p:nvPr>
        </p:nvSpPr>
        <p:spPr bwMode="auto"/>
        <p:txBody>
          <a:bodyPr/>
          <a:lstStyle>
            <a:lvl1pPr>
              <a:defRPr/>
            </a:lvl1pPr>
          </a:lstStyle>
          <a:p>
            <a:pPr>
              <a:defRPr/>
            </a:pPr>
            <a:endParaRPr lang="de-DE"/>
          </a:p>
        </p:txBody>
      </p:sp>
      <p:sp>
        <p:nvSpPr>
          <p:cNvPr id="7" name="Foliennummernplatzhalter 6"/>
          <p:cNvSpPr>
            <a:spLocks noGrp="1"/>
          </p:cNvSpPr>
          <p:nvPr>
            <p:ph type="sldNum" sz="quarter" idx="12"/>
          </p:nvPr>
        </p:nvSpPr>
        <p:spPr bwMode="auto"/>
        <p:txBody>
          <a:bodyPr/>
          <a:lstStyle>
            <a:lvl1pPr>
              <a:defRPr/>
            </a:lvl1pPr>
          </a:lstStyle>
          <a:p>
            <a:pPr>
              <a:defRPr/>
            </a:pPr>
            <a:fld id="{51C41751-4C9D-4F4B-BDEF-EDC4C49D7C35}" type="slidenum">
              <a:rPr lang="de-DE"/>
              <a:t>‹Nr.›</a:t>
            </a:fld>
            <a:endParaRPr lang="de-DE"/>
          </a:p>
        </p:txBody>
      </p:sp>
      <p:pic>
        <p:nvPicPr>
          <p:cNvPr id="8" name="Grafik 7" descr="Ein Bild, das Muster, Farbigkeit, Blau, Streifen enthält.&#10;&#10;Automatisch generierte Beschreibung"/>
          <p:cNvPicPr>
            <a:picLocks noChangeAspect="1"/>
          </p:cNvPicPr>
          <p:nvPr userDrawn="1"/>
        </p:nvPicPr>
        <p:blipFill>
          <a:blip r:embed="rId2"/>
          <a:srcRect t="96450"/>
          <a:stretch/>
        </p:blipFill>
        <p:spPr bwMode="auto">
          <a:xfrm>
            <a:off x="0" y="4960625"/>
            <a:ext cx="9144000" cy="18256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userDrawn="1">
  <p:cSld name="Text &amp; Bild_Variante 2">
    <p:spTree>
      <p:nvGrpSpPr>
        <p:cNvPr id="1" name=""/>
        <p:cNvGrpSpPr/>
        <p:nvPr/>
      </p:nvGrpSpPr>
      <p:grpSpPr bwMode="auto">
        <a:xfrm>
          <a:off x="0" y="0"/>
          <a:ext cx="0" cy="0"/>
          <a:chOff x="0" y="0"/>
          <a:chExt cx="0" cy="0"/>
        </a:xfrm>
      </p:grpSpPr>
      <p:graphicFrame>
        <p:nvGraphicFramePr>
          <p:cNvPr id="3" name="Objekt 2"/>
          <p:cNvGraphicFramePr>
            <a:graphicFrameLocks noChangeAspect="1"/>
          </p:cNvGraphicFramePr>
          <p:nvPr>
            <p:extLst>
              <p:ext uri="{D42A27DB-BD31-4B8C-83A1-F6EECF244321}">
                <p14:modId xmlns:p14="http://schemas.microsoft.com/office/powerpoint/2010/main" val="2157879785"/>
              </p:ext>
            </p:extLst>
          </p:nvPr>
        </p:nvGraphicFramePr>
        <p:xfrm>
          <a:off x="1191" y="1190"/>
          <a:ext cx="1189" cy="1189"/>
        </p:xfrm>
        <a:graphic>
          <a:graphicData uri="http://schemas.openxmlformats.org/presentationml/2006/ole">
            <mc:AlternateContent xmlns:mc="http://schemas.openxmlformats.org/markup-compatibility/2006">
              <mc:Choice xmlns:v="urn:schemas-microsoft-com:vml" Requires="v">
                <p:oleObj name="oleObj" r:id="rId2" imgW="0" imgH="0" progId="TCLayout.ActiveDocument.1">
                  <p:embed/>
                </p:oleObj>
              </mc:Choice>
              <mc:Fallback>
                <p:oleObj name="oleObj" r:id="rId2" imgW="0" imgH="0" progId="TCLayout.ActiveDocument.1">
                  <p:embed/>
                  <p:pic>
                    <p:nvPicPr>
                      <p:cNvPr id="13" name=""/>
                      <p:cNvPicPr/>
                      <p:nvPr/>
                    </p:nvPicPr>
                    <p:blipFill>
                      <a:blip/>
                      <a:stretch/>
                    </p:blipFill>
                    <p:spPr bwMode="auto">
                      <a:xfrm>
                        <a:off x="1191" y="1190"/>
                        <a:ext cx="1189" cy="1189"/>
                      </a:xfrm>
                      <a:prstGeom prst="rect">
                        <a:avLst/>
                      </a:prstGeom>
                    </p:spPr>
                  </p:pic>
                </p:oleObj>
              </mc:Fallback>
            </mc:AlternateContent>
          </a:graphicData>
        </a:graphic>
      </p:graphicFrame>
      <p:sp>
        <p:nvSpPr>
          <p:cNvPr id="6" name="Titelplatzhalter 1"/>
          <p:cNvSpPr>
            <a:spLocks noGrp="1"/>
          </p:cNvSpPr>
          <p:nvPr>
            <p:ph type="title" hasCustomPrompt="1"/>
          </p:nvPr>
        </p:nvSpPr>
        <p:spPr bwMode="auto">
          <a:xfrm>
            <a:off x="6101370" y="543042"/>
            <a:ext cx="2519118" cy="4985978"/>
          </a:xfrm>
          <a:prstGeom prst="rect">
            <a:avLst/>
          </a:prstGeom>
        </p:spPr>
        <p:txBody>
          <a:bodyPr vert="horz" wrap="square" lIns="0" tIns="0" rIns="0" bIns="0" rtlCol="0" anchor="t">
            <a:spAutoFit/>
          </a:bodyPr>
          <a:lstStyle>
            <a:lvl1pPr>
              <a:defRPr/>
            </a:lvl1pPr>
          </a:lstStyle>
          <a:p>
            <a:pPr>
              <a:defRPr/>
            </a:pPr>
            <a:r>
              <a:rPr lang="de-DE"/>
              <a:t>Hier steht eine </a:t>
            </a:r>
            <a:br>
              <a:rPr lang="de-DE"/>
            </a:br>
            <a:r>
              <a:rPr lang="de-DE"/>
              <a:t>längere Headline oder Keymessage über mehrere Zeilen</a:t>
            </a:r>
            <a:endParaRPr lang="en-US"/>
          </a:p>
        </p:txBody>
      </p:sp>
      <p:sp>
        <p:nvSpPr>
          <p:cNvPr id="13" name="Textplatzhalter 2"/>
          <p:cNvSpPr>
            <a:spLocks noGrp="1"/>
          </p:cNvSpPr>
          <p:nvPr>
            <p:ph idx="1"/>
          </p:nvPr>
        </p:nvSpPr>
        <p:spPr bwMode="auto">
          <a:xfrm>
            <a:off x="6101367" y="1966412"/>
            <a:ext cx="2519115" cy="1308048"/>
          </a:xfrm>
          <a:prstGeom prst="rect">
            <a:avLst/>
          </a:prstGeom>
        </p:spPr>
        <p:txBody>
          <a:bodyPr vert="horz" wrap="square" lIns="0" tIns="0" rIns="0" bIns="0" rtlCol="0">
            <a:spAutoFit/>
          </a:bodyPr>
          <a:lstStyle>
            <a:lvl1pPr>
              <a:lnSpc>
                <a:spcPts val="1650"/>
              </a:lnSpc>
              <a:defRPr sz="1500"/>
            </a:lvl1pPr>
            <a:lvl2pPr>
              <a:lnSpc>
                <a:spcPts val="1650"/>
              </a:lnSpc>
              <a:defRPr sz="1500"/>
            </a:lvl2pPr>
            <a:lvl3pPr>
              <a:lnSpc>
                <a:spcPts val="1650"/>
              </a:lnSpc>
              <a:defRPr sz="1500"/>
            </a:lvl3pPr>
            <a:lvl4pPr>
              <a:lnSpc>
                <a:spcPts val="1650"/>
              </a:lnSpc>
              <a:defRPr sz="1500"/>
            </a:lvl4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p:txBody>
      </p:sp>
      <p:sp>
        <p:nvSpPr>
          <p:cNvPr id="14" name="Bildplatzhalter 29"/>
          <p:cNvSpPr>
            <a:spLocks noGrp="1"/>
          </p:cNvSpPr>
          <p:nvPr>
            <p:ph type="pic" sz="quarter" idx="13"/>
          </p:nvPr>
        </p:nvSpPr>
        <p:spPr bwMode="auto">
          <a:xfrm>
            <a:off x="0" y="0"/>
            <a:ext cx="5591173" cy="4297158"/>
          </a:xfrm>
          <a:prstGeom prst="rect">
            <a:avLst/>
          </a:prstGeom>
          <a:pattFill prst="wdUpDiag">
            <a:fgClr>
              <a:srgbClr val="DEEFF6"/>
            </a:fgClr>
            <a:bgClr>
              <a:schemeClr val="bg1"/>
            </a:bgClr>
          </a:pattFill>
        </p:spPr>
        <p:txBody>
          <a:bodyPr wrap="square">
            <a:noAutofit/>
          </a:bodyPr>
          <a:lstStyle/>
          <a:p>
            <a:pPr>
              <a:defRPr/>
            </a:pPr>
            <a:endParaRPr lang="en-US"/>
          </a:p>
        </p:txBody>
      </p:sp>
      <p:sp>
        <p:nvSpPr>
          <p:cNvPr id="9" name="Textplatzhalter 2"/>
          <p:cNvSpPr>
            <a:spLocks noGrp="1"/>
          </p:cNvSpPr>
          <p:nvPr>
            <p:ph idx="12" hasCustomPrompt="1"/>
          </p:nvPr>
        </p:nvSpPr>
        <p:spPr bwMode="auto">
          <a:xfrm>
            <a:off x="6101367" y="4177823"/>
            <a:ext cx="2535949" cy="161581"/>
          </a:xfrm>
          <a:prstGeom prst="rect">
            <a:avLst/>
          </a:prstGeom>
        </p:spPr>
        <p:txBody>
          <a:bodyPr vert="horz" wrap="none" lIns="0" tIns="0" rIns="0" bIns="0" rtlCol="0">
            <a:spAutoFit/>
          </a:bodyPr>
          <a:lstStyle>
            <a:lvl1pPr>
              <a:lnSpc>
                <a:spcPct val="100000"/>
              </a:lnSpc>
              <a:defRPr sz="1050"/>
            </a:lvl1pPr>
          </a:lstStyle>
          <a:p>
            <a:pPr lvl="0">
              <a:defRPr/>
            </a:pPr>
            <a:r>
              <a:rPr lang="de-DE"/>
              <a:t>Links: Bildquelle oder Bildunterschrift</a:t>
            </a:r>
            <a:endParaRPr/>
          </a:p>
        </p:txBody>
      </p:sp>
      <p:pic>
        <p:nvPicPr>
          <p:cNvPr id="2" name="Grafik 1" descr="Ein Bild, das Muster, Farbigkeit, Blau, Streifen enthält.&#10;&#10;Automatisch generierte Beschreibung"/>
          <p:cNvPicPr>
            <a:picLocks noChangeAspect="1"/>
          </p:cNvPicPr>
          <p:nvPr userDrawn="1"/>
        </p:nvPicPr>
        <p:blipFill>
          <a:blip r:embed="rId3"/>
          <a:srcRect t="96450"/>
          <a:stretch/>
        </p:blipFill>
        <p:spPr bwMode="auto">
          <a:xfrm>
            <a:off x="0" y="4960625"/>
            <a:ext cx="9144000" cy="18256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userDrawn="1">
  <p:cSld name="Nur Titel">
    <p:spTree>
      <p:nvGrpSpPr>
        <p:cNvPr id="1" name=""/>
        <p:cNvGrpSpPr/>
        <p:nvPr/>
      </p:nvGrpSpPr>
      <p:grpSpPr bwMode="auto">
        <a:xfrm>
          <a:off x="0" y="0"/>
          <a:ext cx="0" cy="0"/>
          <a:chOff x="0" y="0"/>
          <a:chExt cx="0" cy="0"/>
        </a:xfrm>
      </p:grpSpPr>
      <p:graphicFrame>
        <p:nvGraphicFramePr>
          <p:cNvPr id="2" name="Objekt 1"/>
          <p:cNvGraphicFramePr>
            <a:graphicFrameLocks noChangeAspect="1"/>
          </p:cNvGraphicFramePr>
          <p:nvPr>
            <p:extLst>
              <p:ext uri="{D42A27DB-BD31-4B8C-83A1-F6EECF244321}">
                <p14:modId xmlns:p14="http://schemas.microsoft.com/office/powerpoint/2010/main" val="2157879785"/>
              </p:ext>
            </p:extLst>
          </p:nvPr>
        </p:nvGraphicFramePr>
        <p:xfrm>
          <a:off x="1191" y="1190"/>
          <a:ext cx="1189" cy="1189"/>
        </p:xfrm>
        <a:graphic>
          <a:graphicData uri="http://schemas.openxmlformats.org/presentationml/2006/ole">
            <mc:AlternateContent xmlns:mc="http://schemas.openxmlformats.org/markup-compatibility/2006">
              <mc:Choice xmlns:v="urn:schemas-microsoft-com:vml" Requires="v">
                <p:oleObj name="oleObj" r:id="rId2" imgW="0" imgH="0" progId="TCLayout.ActiveDocument.1">
                  <p:embed/>
                </p:oleObj>
              </mc:Choice>
              <mc:Fallback>
                <p:oleObj name="oleObj" r:id="rId2" imgW="0" imgH="0" progId="TCLayout.ActiveDocument.1">
                  <p:embed/>
                  <p:pic>
                    <p:nvPicPr>
                      <p:cNvPr id="15" name=""/>
                      <p:cNvPicPr/>
                      <p:nvPr/>
                    </p:nvPicPr>
                    <p:blipFill>
                      <a:blip/>
                      <a:stretch/>
                    </p:blipFill>
                    <p:spPr bwMode="auto">
                      <a:xfrm>
                        <a:off x="1191" y="1190"/>
                        <a:ext cx="1189" cy="1189"/>
                      </a:xfrm>
                      <a:prstGeom prst="rect">
                        <a:avLst/>
                      </a:prstGeom>
                    </p:spPr>
                  </p:pic>
                </p:oleObj>
              </mc:Fallback>
            </mc:AlternateContent>
          </a:graphicData>
        </a:graphic>
      </p:graphicFrame>
      <p:sp>
        <p:nvSpPr>
          <p:cNvPr id="7" name="Titelplatzhalter 1"/>
          <p:cNvSpPr>
            <a:spLocks noGrp="1"/>
          </p:cNvSpPr>
          <p:nvPr>
            <p:ph type="title" hasCustomPrompt="1"/>
          </p:nvPr>
        </p:nvSpPr>
        <p:spPr bwMode="auto">
          <a:xfrm>
            <a:off x="576261" y="543042"/>
            <a:ext cx="7559673" cy="553996"/>
          </a:xfrm>
          <a:prstGeom prst="rect">
            <a:avLst/>
          </a:prstGeom>
        </p:spPr>
        <p:txBody>
          <a:bodyPr vert="horz" wrap="square" lIns="0" tIns="0" rIns="0" bIns="0" rtlCol="0" anchor="t">
            <a:spAutoFit/>
          </a:bodyPr>
          <a:lstStyle>
            <a:lvl1pPr>
              <a:defRPr/>
            </a:lvl1pPr>
          </a:lstStyle>
          <a:p>
            <a:pPr>
              <a:defRPr/>
            </a:pPr>
            <a:r>
              <a:rPr lang="de-DE"/>
              <a:t>Hier steht eine Headline</a:t>
            </a:r>
            <a:endParaRPr lang="en-US"/>
          </a:p>
        </p:txBody>
      </p:sp>
      <p:sp>
        <p:nvSpPr>
          <p:cNvPr id="9" name="Textplatzhalter 2"/>
          <p:cNvSpPr>
            <a:spLocks noGrp="1"/>
          </p:cNvSpPr>
          <p:nvPr>
            <p:ph idx="10" hasCustomPrompt="1"/>
          </p:nvPr>
        </p:nvSpPr>
        <p:spPr bwMode="auto">
          <a:xfrm>
            <a:off x="576261" y="879238"/>
            <a:ext cx="7559673" cy="230832"/>
          </a:xfrm>
          <a:prstGeom prst="rect">
            <a:avLst/>
          </a:prstGeom>
        </p:spPr>
        <p:txBody>
          <a:bodyPr vert="horz" wrap="square" lIns="0" tIns="0" rIns="0" bIns="0" rtlCol="0">
            <a:spAutoFit/>
          </a:bodyPr>
          <a:lstStyle>
            <a:lvl1pPr>
              <a:defRPr lang="de-DE" sz="1500" b="1">
                <a:solidFill>
                  <a:schemeClr val="accent6"/>
                </a:solidFill>
              </a:defRPr>
            </a:lvl1pPr>
          </a:lstStyle>
          <a:p>
            <a:pPr lvl="0">
              <a:defRPr/>
            </a:pPr>
            <a:r>
              <a:rPr lang="de-DE"/>
              <a:t>Das ist eine mögliche Subheadline</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userDrawn="1">
  <p:cSld name="15_Titelfolie">
    <p:spTree>
      <p:nvGrpSpPr>
        <p:cNvPr id="1" name=""/>
        <p:cNvGrpSpPr/>
        <p:nvPr/>
      </p:nvGrpSpPr>
      <p:grpSpPr bwMode="auto">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Titelplatzhalter 1"/>
          <p:cNvSpPr>
            <a:spLocks noGrp="1"/>
          </p:cNvSpPr>
          <p:nvPr>
            <p:ph type="title"/>
          </p:nvPr>
        </p:nvSpPr>
        <p:spPr bwMode="auto">
          <a:xfrm>
            <a:off x="457200" y="205977"/>
            <a:ext cx="8229600" cy="857250"/>
          </a:xfrm>
          <a:prstGeom prst="rect">
            <a:avLst/>
          </a:prstGeom>
        </p:spPr>
        <p:txBody>
          <a:bodyPr vert="horz" lIns="91440" tIns="45720" rIns="91440" bIns="45720" rtlCol="0" anchor="ctr">
            <a:noAutofit/>
          </a:bodyPr>
          <a:lstStyle/>
          <a:p>
            <a:pPr>
              <a:defRPr/>
            </a:pPr>
            <a:r>
              <a:rPr lang="de-DE"/>
              <a:t>Titelmasterformat durch Klicken bearbeiten</a:t>
            </a:r>
            <a:endParaRPr/>
          </a:p>
        </p:txBody>
      </p:sp>
      <p:sp>
        <p:nvSpPr>
          <p:cNvPr id="3" name="Textplatzhalter 2"/>
          <p:cNvSpPr>
            <a:spLocks noGrp="1"/>
          </p:cNvSpPr>
          <p:nvPr>
            <p:ph type="body" idx="1"/>
          </p:nvPr>
        </p:nvSpPr>
        <p:spPr bwMode="auto">
          <a:xfrm>
            <a:off x="457200" y="1200150"/>
            <a:ext cx="8229600" cy="3394470"/>
          </a:xfrm>
          <a:prstGeom prst="rect">
            <a:avLst/>
          </a:prstGeom>
        </p:spPr>
        <p:txBody>
          <a:bodyPr vert="horz" lIns="91440" tIns="45720" rIns="91440" bIns="45720" rtlCol="0">
            <a:normAutofit/>
          </a:body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Datumsplatzhalter 3"/>
          <p:cNvSpPr>
            <a:spLocks noGrp="1"/>
          </p:cNvSpPr>
          <p:nvPr>
            <p:ph type="dt" sz="half" idx="2"/>
          </p:nvPr>
        </p:nvSpPr>
        <p:spPr bwMode="auto">
          <a:xfrm>
            <a:off x="457200" y="4767260"/>
            <a:ext cx="2133598" cy="273843"/>
          </a:xfrm>
          <a:prstGeom prst="rect">
            <a:avLst/>
          </a:prstGeom>
        </p:spPr>
        <p:txBody>
          <a:bodyPr vert="horz" lIns="91440" tIns="45720" rIns="91440" bIns="45720" rtlCol="0" anchor="ctr"/>
          <a:lstStyle>
            <a:lvl1pPr algn="l">
              <a:defRPr sz="1200">
                <a:solidFill>
                  <a:schemeClr val="tx1">
                    <a:tint val="75000"/>
                  </a:schemeClr>
                </a:solidFill>
                <a:latin typeface="Segoe UI"/>
                <a:ea typeface="Segoe UI"/>
                <a:cs typeface="Segoe UI"/>
              </a:defRPr>
            </a:lvl1pPr>
          </a:lstStyle>
          <a:p>
            <a:pPr>
              <a:defRPr/>
            </a:pPr>
            <a:fld id="{07970031-8561-4135-B1C4-EBDD9E481B63}" type="datetime1">
              <a:rPr lang="de-DE"/>
              <a:t>31.01.2025</a:t>
            </a:fld>
            <a:endParaRPr lang="de-DE"/>
          </a:p>
        </p:txBody>
      </p:sp>
      <p:sp>
        <p:nvSpPr>
          <p:cNvPr id="5" name="Fußzeilenplatzhalter 4"/>
          <p:cNvSpPr>
            <a:spLocks noGrp="1"/>
          </p:cNvSpPr>
          <p:nvPr>
            <p:ph type="ftr" sz="quarter" idx="3"/>
          </p:nvPr>
        </p:nvSpPr>
        <p:spPr bwMode="auto">
          <a:xfrm>
            <a:off x="3124198" y="4767260"/>
            <a:ext cx="2895597" cy="273843"/>
          </a:xfrm>
          <a:prstGeom prst="rect">
            <a:avLst/>
          </a:prstGeom>
        </p:spPr>
        <p:txBody>
          <a:bodyPr vert="horz" lIns="91440" tIns="45720" rIns="91440" bIns="45720" rtlCol="0" anchor="ctr"/>
          <a:lstStyle>
            <a:lvl1pPr algn="ctr">
              <a:defRPr sz="1200">
                <a:solidFill>
                  <a:schemeClr val="tx1">
                    <a:tint val="75000"/>
                  </a:schemeClr>
                </a:solidFill>
                <a:latin typeface="Segoe UI"/>
                <a:ea typeface="Segoe UI"/>
                <a:cs typeface="Segoe UI"/>
              </a:defRPr>
            </a:lvl1pPr>
          </a:lstStyle>
          <a:p>
            <a:pPr>
              <a:defRPr/>
            </a:pPr>
            <a:endParaRPr lang="de-DE"/>
          </a:p>
        </p:txBody>
      </p:sp>
      <p:sp>
        <p:nvSpPr>
          <p:cNvPr id="6" name="Foliennummernplatzhalter 5"/>
          <p:cNvSpPr>
            <a:spLocks noGrp="1"/>
          </p:cNvSpPr>
          <p:nvPr>
            <p:ph type="sldNum" sz="quarter" idx="4"/>
          </p:nvPr>
        </p:nvSpPr>
        <p:spPr bwMode="auto">
          <a:xfrm>
            <a:off x="6553198" y="4767260"/>
            <a:ext cx="2133598" cy="273843"/>
          </a:xfrm>
          <a:prstGeom prst="rect">
            <a:avLst/>
          </a:prstGeom>
        </p:spPr>
        <p:txBody>
          <a:bodyPr vert="horz" lIns="91440" tIns="45720" rIns="91440" bIns="45720" rtlCol="0" anchor="ctr"/>
          <a:lstStyle>
            <a:lvl1pPr algn="r">
              <a:defRPr sz="1200">
                <a:solidFill>
                  <a:schemeClr val="tx1">
                    <a:tint val="75000"/>
                  </a:schemeClr>
                </a:solidFill>
                <a:latin typeface="Segoe UI"/>
                <a:ea typeface="Segoe UI"/>
                <a:cs typeface="Segoe UI"/>
              </a:defRPr>
            </a:lvl1pPr>
          </a:lstStyle>
          <a:p>
            <a:pPr>
              <a:defRPr/>
            </a:pPr>
            <a:fld id="{E057AEB2-5556-4DD4-A604-51A6C1502559}" type="slidenum">
              <a:rPr lang="de-DE"/>
              <a:t>‹Nr.›</a:t>
            </a:fld>
            <a:endParaRPr lang="de-DE"/>
          </a:p>
        </p:txBody>
      </p:sp>
      <p:pic>
        <p:nvPicPr>
          <p:cNvPr id="7" name="Grafik 6" descr="Ein Bild, das Muster, Farbigkeit, Blau, Streifen enthält.&#10;&#10;Automatisch generierte Beschreibung"/>
          <p:cNvPicPr>
            <a:picLocks noChangeAspect="1"/>
          </p:cNvPicPr>
          <p:nvPr userDrawn="1"/>
        </p:nvPicPr>
        <p:blipFill>
          <a:blip r:embed="rId8"/>
          <a:srcRect t="96450"/>
          <a:stretch/>
        </p:blipFill>
        <p:spPr bwMode="auto">
          <a:xfrm>
            <a:off x="0" y="4960625"/>
            <a:ext cx="9144000" cy="18256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hdr="0" ftr="0" dt="0"/>
  <p:txStyles>
    <p:titleStyle>
      <a:lvl1pPr algn="ctr" defTabSz="914400">
        <a:spcBef>
          <a:spcPts val="0"/>
        </a:spcBef>
        <a:buNone/>
        <a:defRPr sz="3600">
          <a:solidFill>
            <a:schemeClr val="tx1"/>
          </a:solidFill>
          <a:latin typeface="Segoe UI"/>
          <a:ea typeface="Segoe UI"/>
          <a:cs typeface="Segoe UI"/>
        </a:defRPr>
      </a:lvl1pPr>
    </p:titleStyle>
    <p:bodyStyle>
      <a:lvl1pPr marL="342900" indent="-342900" algn="l" defTabSz="914400">
        <a:spcBef>
          <a:spcPts val="0"/>
        </a:spcBef>
        <a:buFont typeface="Arial"/>
        <a:buChar char="•"/>
        <a:defRPr sz="1400">
          <a:solidFill>
            <a:schemeClr val="tx1"/>
          </a:solidFill>
          <a:latin typeface="Segoe UI"/>
          <a:ea typeface="Segoe UI"/>
          <a:cs typeface="Segoe UI"/>
        </a:defRPr>
      </a:lvl1pPr>
      <a:lvl2pPr marL="742950" indent="-285750" algn="l" defTabSz="914400">
        <a:spcBef>
          <a:spcPts val="0"/>
        </a:spcBef>
        <a:buFont typeface="Arial"/>
        <a:buChar char="–"/>
        <a:defRPr sz="1200">
          <a:solidFill>
            <a:schemeClr val="tx1"/>
          </a:solidFill>
          <a:latin typeface="Segoe UI"/>
          <a:ea typeface="Segoe UI"/>
          <a:cs typeface="Segoe UI"/>
        </a:defRPr>
      </a:lvl2pPr>
      <a:lvl3pPr marL="1143000" indent="-228600" algn="l" defTabSz="914400">
        <a:spcBef>
          <a:spcPts val="0"/>
        </a:spcBef>
        <a:buFont typeface="Arial"/>
        <a:buChar char="•"/>
        <a:defRPr sz="1200">
          <a:solidFill>
            <a:schemeClr val="tx1"/>
          </a:solidFill>
          <a:latin typeface="Segoe UI"/>
          <a:ea typeface="Segoe UI"/>
          <a:cs typeface="Segoe UI"/>
        </a:defRPr>
      </a:lvl3pPr>
      <a:lvl4pPr marL="1600200" indent="-228600" algn="l" defTabSz="914400">
        <a:spcBef>
          <a:spcPts val="0"/>
        </a:spcBef>
        <a:buFont typeface="Arial"/>
        <a:buChar char="–"/>
        <a:defRPr sz="1200">
          <a:solidFill>
            <a:schemeClr val="tx1"/>
          </a:solidFill>
          <a:latin typeface="Segoe UI"/>
          <a:ea typeface="Segoe UI"/>
          <a:cs typeface="Segoe UI"/>
        </a:defRPr>
      </a:lvl4pPr>
      <a:lvl5pPr marL="2057400" indent="-228600" algn="l" defTabSz="914400">
        <a:spcBef>
          <a:spcPts val="0"/>
        </a:spcBef>
        <a:buFont typeface="Arial"/>
        <a:buChar char="»"/>
        <a:defRPr sz="1200">
          <a:solidFill>
            <a:schemeClr val="tx1"/>
          </a:solidFill>
          <a:latin typeface="Segoe UI"/>
          <a:ea typeface="Segoe UI"/>
          <a:cs typeface="Segoe UI"/>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p:bodyStyle>
    <p:other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s://ariadneprojekt.de/media/2024/06/Ariadne-Analyse_HeizkostenvergleichEmissionenGebaeude_aktualisiertJuni2024.pdf" TargetMode="External"/><Relationship Id="rId7"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18.jpeg"/><Relationship Id="rId5" Type="http://schemas.microsoft.com/office/2007/relationships/hdphoto" Target="../media/hdphoto1.wdp"/><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hyperlink" Target="https://klimakonferenz.org/was-sind-kippelemente/"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hyperlink" Target="https://www.thuenen.de/de/themenfelder/klima-und-luft/emissionsinventare-buchhaltung-fuer-den-klimaschutz/treibhausgas-emissionen-aus-der-landwirtschaft" TargetMode="External"/><Relationship Id="rId5" Type="http://schemas.openxmlformats.org/officeDocument/2006/relationships/hyperlink" Target="https://www.umweltbundesamt.de/daten/energie/energiebedingte-emissionen#entwicklung-der-energiebedingten-treibhausgas-emissionen" TargetMode="Externa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hyperlink" Target="https://www.energy-charts.info/charts/renewable_share/chart.htm?l=de&amp;c=DE&amp;interval=year"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en.wikipedia.org/wiki/Wind_power_by_country" TargetMode="Externa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hyperlink" Target="https://www.klimaschutz-niedersachsen.de/aktuelles/Wege-zu-einem-klimaneutralen-Energiesystem-4101" TargetMode="External"/></Relationships>
</file>

<file path=ppt/slides/_rels/slide3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hyperlink" Target="https://www.ehpa.org/news-and-resources/news/eu-could-end-up-15-million-heat-pumps-short-of-2030-ambition/" TargetMode="External"/></Relationships>
</file>

<file path=ppt/slides/_rels/slide3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5.png"/><Relationship Id="rId7"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 Id="rId9" Type="http://schemas.openxmlformats.org/officeDocument/2006/relationships/image" Target="../media/image28.png"/></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hyperlink" Target="https://ariadneprojekt.de/media/2024/06/Ariadne-Analyse_HeizkostenvergleichEmissionenGebaeude_aktualisiertJuni2024.pdf" TargetMode="External"/><Relationship Id="rId2" Type="http://schemas.openxmlformats.org/officeDocument/2006/relationships/image" Target="../media/image5.png"/><Relationship Id="rId1" Type="http://schemas.openxmlformats.org/officeDocument/2006/relationships/slideLayout" Target="../slideLayouts/slideLayout6.xml"/><Relationship Id="rId6" Type="http://schemas.microsoft.com/office/2007/relationships/hdphoto" Target="../media/hdphoto2.wdp"/><Relationship Id="rId5" Type="http://schemas.openxmlformats.org/officeDocument/2006/relationships/image" Target="../media/image18.jpeg"/><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hyperlink" Target="https://www.bmwk.de/Redaktion/DE/Publikationen/Studien/abschlussbericht-begleituntersuchung-e-busse-oepnv.pdf?__blob=publicationFile&amp;v=6" TargetMode="External"/><Relationship Id="rId5" Type="http://schemas.openxmlformats.org/officeDocument/2006/relationships/hyperlink" Target="https://www.merkur.de/lokales/muenchen-lk/sich-fahrplanwechsel-mvv-diese-neuerungen-bringt-er-fuer-den-landkreis-muenchen-mit-92717073.html" TargetMode="External"/><Relationship Id="rId4" Type="http://schemas.openxmlformats.org/officeDocument/2006/relationships/hyperlink" Target="https://www.hem-tankstelle.de/-/media/HEM/Ueber_HEM/Presse/Pressemitteilungen/2024/20240703UmfrageStau/PMStau.pdf"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www.kba.de/DE/Presse/Pressemitteilungen/Fahrzeugzulassungen/2025/pm01_2025_n_12_24_pm_komplett.html?snn=3662144" TargetMode="External"/><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39.xml.rels><?xml version="1.0" encoding="UTF-8" standalone="yes"?>
<Relationships xmlns="http://schemas.openxmlformats.org/package/2006/relationships"><Relationship Id="rId3" Type="http://schemas.openxmlformats.org/officeDocument/2006/relationships/hyperlink" Target="https://roadgenius.com/cars/ev/statistics/sales-by-country" TargetMode="External"/><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6.emf"/></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hyperlink" Target="https://www.tagesschau.de/wirtschaft/energie/verkehrswende-aethiopien-100.html" TargetMode="External"/><Relationship Id="rId5" Type="http://schemas.openxmlformats.org/officeDocument/2006/relationships/hyperlink" Target="https://roadgenius.com/cars/ev/statistics/sales-by-country" TargetMode="External"/><Relationship Id="rId4" Type="http://schemas.openxmlformats.org/officeDocument/2006/relationships/hyperlink" Target="https://www.electrive.net/2024/10/16/neuer-rekord-beim-nev-absatz-in-china/" TargetMode="External"/></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hyperlink" Target="https://www.ble.de/SharedDocs/Pressemitteilungen/DE/2023/230403_Fleischverzehr.html" TargetMode="External"/><Relationship Id="rId7" Type="http://schemas.openxmlformats.org/officeDocument/2006/relationships/image" Target="../media/image36.emf"/><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35.emf"/><Relationship Id="rId5" Type="http://schemas.openxmlformats.org/officeDocument/2006/relationships/image" Target="../media/image34.emf"/><Relationship Id="rId4" Type="http://schemas.openxmlformats.org/officeDocument/2006/relationships/hyperlink" Target="https://www.bmel-statistik.de/ernaehrung/versorgungsbilanzen/fleisch" TargetMode="External"/></Relationships>
</file>

<file path=ppt/slides/_rels/slide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hyperlink" Target="https://www.borderstep.de/wp-content/uploads/2024/05/2024-Erdgasnetz-Heizen-mit-H2-Waermepumpe-.pdf" TargetMode="External"/><Relationship Id="rId4" Type="http://schemas.openxmlformats.org/officeDocument/2006/relationships/hyperlink" Target="https://www.wind-macht-sinn.de/flaechenverbrauch"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37.png"/><Relationship Id="rId4" Type="http://schemas.openxmlformats.org/officeDocument/2006/relationships/hyperlink" Target="https://www.ise.fraunhofer.de/content/dam/ise/de/documents/publications/studies/DE2024_ISE_Studie_Stromgestehungskosten_Erneuerbare_Energien.pdf"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hyperlink" Target="https://robbieandrew.github.io/GCB2022/GtC/PNG/s90_2022_EnergyChanges_EJ.png" TargetMode="External"/><Relationship Id="rId5" Type="http://schemas.openxmlformats.org/officeDocument/2006/relationships/image" Target="../media/image5.png"/><Relationship Id="rId4" Type="http://schemas.openxmlformats.org/officeDocument/2006/relationships/image" Target="../media/image39.png"/></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hyperlink" Target="https://rmi.org/wp-content/uploads/dlm_uploads/2024/06/RMI_cleantech_revolution.pdf" TargetMode="External"/><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40.jpg"/></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hyperlink" Target="https://ariadneprojekt.de/media/2021/10/Ariadne_Szenarienreport_Oktober2021_corr0222_corr0524.pdf" TargetMode="External"/><Relationship Id="rId4" Type="http://schemas.openxmlformats.org/officeDocument/2006/relationships/image" Target="../media/image43.png"/></Relationships>
</file>

<file path=ppt/slides/_rels/slide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4.emf"/><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hyperlink" Target="https://doi.org/10.1177/0270467619886266"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026" name="Picture 2"/>
          <p:cNvPicPr>
            <a:picLocks noChangeAspect="1" noChangeArrowheads="1"/>
          </p:cNvPicPr>
          <p:nvPr/>
        </p:nvPicPr>
        <p:blipFill>
          <a:blip r:embed="rId3"/>
          <a:stretch/>
        </p:blipFill>
        <p:spPr bwMode="auto">
          <a:xfrm>
            <a:off x="0" y="843558"/>
            <a:ext cx="9144000" cy="3857625"/>
          </a:xfrm>
          <a:prstGeom prst="rect">
            <a:avLst/>
          </a:prstGeom>
          <a:noFill/>
          <a:ln>
            <a:noFill/>
          </a:ln>
          <a:effectLst/>
        </p:spPr>
      </p:pic>
      <p:sp>
        <p:nvSpPr>
          <p:cNvPr id="5" name="Inhaltsplatzhalter 2"/>
          <p:cNvSpPr txBox="1"/>
          <p:nvPr/>
        </p:nvSpPr>
        <p:spPr bwMode="auto">
          <a:xfrm>
            <a:off x="755576" y="289837"/>
            <a:ext cx="6624736" cy="690763"/>
          </a:xfrm>
          <a:prstGeom prst="rect">
            <a:avLst/>
          </a:prstGeom>
        </p:spPr>
        <p:txBody>
          <a:bodyPr vertOverflow="overflow" horzOverflow="clip" vert="horz" wrap="square" lIns="91440" tIns="45720" rIns="91440" bIns="45720" numCol="1" spcCol="0" rtlCol="0" fromWordArt="0" anchor="t" anchorCtr="0" forceAA="0" compatLnSpc="0">
            <a:normAutofit/>
          </a:bodyPr>
          <a:lstStyle>
            <a:lvl1pPr marL="180000" indent="-180000" algn="l" defTabSz="720000">
              <a:lnSpc>
                <a:spcPct val="100000"/>
              </a:lnSpc>
              <a:spcBef>
                <a:spcPts val="900"/>
              </a:spcBef>
              <a:buFont typeface="Arial"/>
              <a:buChar char="•"/>
              <a:defRPr sz="1400">
                <a:solidFill>
                  <a:schemeClr val="tx1"/>
                </a:solidFill>
                <a:latin typeface="Segoe UI"/>
                <a:ea typeface="Segoe UI"/>
                <a:cs typeface="Segoe UI"/>
              </a:defRPr>
            </a:lvl1pPr>
            <a:lvl2pPr marL="720000" indent="-180000" algn="l" defTabSz="720000">
              <a:lnSpc>
                <a:spcPct val="100000"/>
              </a:lnSpc>
              <a:spcBef>
                <a:spcPts val="900"/>
              </a:spcBef>
              <a:buFont typeface="Arial"/>
              <a:buChar char="–"/>
              <a:defRPr sz="1200">
                <a:solidFill>
                  <a:schemeClr val="tx1"/>
                </a:solidFill>
                <a:latin typeface="Segoe UI"/>
                <a:ea typeface="Segoe UI"/>
                <a:cs typeface="Segoe UI"/>
              </a:defRPr>
            </a:lvl2pPr>
            <a:lvl3pPr marL="1080000" indent="-180000" algn="l" defTabSz="720000">
              <a:lnSpc>
                <a:spcPct val="100000"/>
              </a:lnSpc>
              <a:spcBef>
                <a:spcPts val="900"/>
              </a:spcBef>
              <a:buFont typeface="Arial"/>
              <a:buChar char="•"/>
              <a:defRPr sz="1200">
                <a:solidFill>
                  <a:schemeClr val="tx1"/>
                </a:solidFill>
                <a:latin typeface="Segoe UI"/>
                <a:ea typeface="Segoe UI"/>
                <a:cs typeface="Segoe UI"/>
              </a:defRPr>
            </a:lvl3pPr>
            <a:lvl4pPr marL="1440000" indent="-180000" algn="l" defTabSz="720000">
              <a:lnSpc>
                <a:spcPct val="100000"/>
              </a:lnSpc>
              <a:spcBef>
                <a:spcPts val="900"/>
              </a:spcBef>
              <a:buFont typeface="Arial"/>
              <a:buChar char="–"/>
              <a:defRPr sz="1200">
                <a:solidFill>
                  <a:schemeClr val="tx1"/>
                </a:solidFill>
                <a:latin typeface="Segoe UI"/>
                <a:ea typeface="Segoe UI"/>
                <a:cs typeface="Segoe UI"/>
              </a:defRPr>
            </a:lvl4pPr>
            <a:lvl5pPr marL="1800000" indent="-180000" algn="l" defTabSz="720000">
              <a:lnSpc>
                <a:spcPct val="100000"/>
              </a:lnSpc>
              <a:spcBef>
                <a:spcPts val="900"/>
              </a:spcBef>
              <a:buFont typeface="Arial"/>
              <a:buChar char="»"/>
              <a:defRPr sz="1200">
                <a:solidFill>
                  <a:schemeClr val="tx1"/>
                </a:solidFill>
                <a:latin typeface="Segoe UI"/>
                <a:ea typeface="Segoe UI"/>
                <a:cs typeface="Segoe UI"/>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marL="0" indent="0">
              <a:buFont typeface="Arial"/>
              <a:buNone/>
              <a:defRPr/>
            </a:pPr>
            <a:r>
              <a:rPr lang="de-DE" sz="3200" b="1" dirty="0">
                <a:solidFill>
                  <a:srgbClr val="0B4B91"/>
                </a:solidFill>
                <a:latin typeface="Montserrat" charset="0"/>
                <a:ea typeface="Montserrat" charset="0"/>
                <a:cs typeface="Montserrat" charset="0"/>
              </a:rPr>
              <a:t>Klimakrise und Energiewende</a:t>
            </a:r>
            <a:endParaRPr dirty="0">
              <a:solidFill>
                <a:srgbClr val="0B4B91"/>
              </a:solidFill>
              <a:latin typeface="Montserrat" charset="0"/>
              <a:ea typeface="Montserrat" charset="0"/>
              <a:cs typeface="Montserrat" charset="0"/>
            </a:endParaRPr>
          </a:p>
        </p:txBody>
      </p:sp>
      <p:sp>
        <p:nvSpPr>
          <p:cNvPr id="2" name="Textfeld 1"/>
          <p:cNvSpPr txBox="1"/>
          <p:nvPr/>
        </p:nvSpPr>
        <p:spPr bwMode="auto">
          <a:xfrm>
            <a:off x="827584" y="4523440"/>
            <a:ext cx="4176570" cy="400110"/>
          </a:xfrm>
          <a:prstGeom prst="rect">
            <a:avLst/>
          </a:prstGeom>
          <a:noFill/>
        </p:spPr>
        <p:txBody>
          <a:bodyPr wrap="square" rtlCol="0">
            <a:spAutoFit/>
          </a:bodyPr>
          <a:lstStyle/>
          <a:p>
            <a:pPr>
              <a:defRPr/>
            </a:pPr>
            <a:br>
              <a:rPr lang="de-DE" sz="1000" dirty="0">
                <a:highlight>
                  <a:srgbClr val="FFFF00"/>
                </a:highlight>
                <a:latin typeface="Lato" charset="0"/>
                <a:ea typeface="Lato" charset="0"/>
                <a:cs typeface="Lato" charset="0"/>
              </a:rPr>
            </a:br>
            <a:r>
              <a:rPr lang="de-DE" sz="1000" dirty="0">
                <a:highlight>
                  <a:srgbClr val="FFFF00"/>
                </a:highlight>
                <a:latin typeface="Lato" charset="0"/>
                <a:ea typeface="Lato" charset="0"/>
                <a:cs typeface="Lato" charset="0"/>
              </a:rPr>
              <a:t>Referent</a:t>
            </a:r>
            <a:r>
              <a:rPr lang="de-DE" sz="1000" dirty="0">
                <a:latin typeface="Lato" charset="0"/>
                <a:ea typeface="Lato" charset="0"/>
                <a:cs typeface="Lato" charset="0"/>
              </a:rPr>
              <a:t>:  </a:t>
            </a:r>
            <a:r>
              <a:rPr lang="de-DE" sz="1000" dirty="0">
                <a:highlight>
                  <a:srgbClr val="FFFF00"/>
                </a:highlight>
                <a:latin typeface="Lato" charset="0"/>
                <a:ea typeface="Lato" charset="0"/>
                <a:cs typeface="Lato" charset="0"/>
              </a:rPr>
              <a:t>Prof. Dr. Dipl.-Ing. ??? </a:t>
            </a:r>
            <a:endParaRPr sz="1000" dirty="0">
              <a:highlight>
                <a:srgbClr val="FFFF00"/>
              </a:highlight>
              <a:latin typeface="Lato" charset="0"/>
              <a:ea typeface="Lato" charset="0"/>
              <a:cs typeface="Lato" charset="0"/>
            </a:endParaRPr>
          </a:p>
        </p:txBody>
      </p:sp>
      <p:sp>
        <p:nvSpPr>
          <p:cNvPr id="6" name="Textfeld 5"/>
          <p:cNvSpPr txBox="1"/>
          <p:nvPr/>
        </p:nvSpPr>
        <p:spPr bwMode="auto">
          <a:xfrm>
            <a:off x="5526306" y="4677329"/>
            <a:ext cx="3366174" cy="246221"/>
          </a:xfrm>
          <a:prstGeom prst="rect">
            <a:avLst/>
          </a:prstGeom>
          <a:noFill/>
        </p:spPr>
        <p:txBody>
          <a:bodyPr wrap="square" rtlCol="0">
            <a:spAutoFit/>
          </a:bodyPr>
          <a:lstStyle/>
          <a:p>
            <a:pPr>
              <a:defRPr/>
            </a:pPr>
            <a:r>
              <a:rPr lang="de-DE" sz="1000" dirty="0">
                <a:highlight>
                  <a:srgbClr val="FFFF00"/>
                </a:highlight>
                <a:latin typeface="Lato" charset="0"/>
                <a:ea typeface="Lato" charset="0"/>
                <a:cs typeface="Lato" charset="0"/>
              </a:rPr>
              <a:t>8.1.2025 </a:t>
            </a:r>
            <a:r>
              <a:rPr lang="de-DE" sz="1000" dirty="0" err="1">
                <a:highlight>
                  <a:srgbClr val="FFFF00"/>
                </a:highlight>
                <a:latin typeface="Lato" charset="0"/>
                <a:ea typeface="Lato" charset="0"/>
                <a:cs typeface="Lato" charset="0"/>
              </a:rPr>
              <a:t>Woauchimmer</a:t>
            </a:r>
            <a:r>
              <a:rPr lang="de-DE" sz="1000" dirty="0">
                <a:latin typeface="Lato" charset="0"/>
                <a:ea typeface="Lato" charset="0"/>
                <a:cs typeface="Lato" charset="0"/>
              </a:rPr>
              <a:t>        Version 3.0 vom 31.1.2025</a:t>
            </a:r>
          </a:p>
        </p:txBody>
      </p:sp>
      <p:sp>
        <p:nvSpPr>
          <p:cNvPr id="3" name="Textfeld 2"/>
          <p:cNvSpPr txBox="1"/>
          <p:nvPr/>
        </p:nvSpPr>
        <p:spPr bwMode="auto">
          <a:xfrm>
            <a:off x="3953449" y="4450034"/>
            <a:ext cx="182988" cy="365795"/>
          </a:xfrm>
          <a:prstGeom prst="rect">
            <a:avLst/>
          </a:prstGeom>
          <a:noFill/>
        </p:spPr>
        <p:txBody>
          <a:bodyPr wrap="none" rtlCol="0">
            <a:spAutoFit/>
          </a:bodyPr>
          <a:lstStyle/>
          <a:p>
            <a:pPr>
              <a:defRPr/>
            </a:pPr>
            <a:r>
              <a:rPr lang="de-DE"/>
              <a:t>        </a:t>
            </a:r>
            <a:endParaRPr/>
          </a:p>
        </p:txBody>
      </p:sp>
      <p:sp>
        <p:nvSpPr>
          <p:cNvPr id="8" name="Inhaltsplatzhalter 2"/>
          <p:cNvSpPr txBox="1"/>
          <p:nvPr/>
        </p:nvSpPr>
        <p:spPr bwMode="auto">
          <a:xfrm>
            <a:off x="755576" y="980600"/>
            <a:ext cx="6624736" cy="511030"/>
          </a:xfrm>
          <a:prstGeom prst="rect">
            <a:avLst/>
          </a:prstGeom>
        </p:spPr>
        <p:txBody>
          <a:bodyPr vertOverflow="overflow" horzOverflow="clip" vert="horz" wrap="square" lIns="91440" tIns="45720" rIns="91440" bIns="45720" numCol="1" spcCol="0" rtlCol="0" fromWordArt="0" anchor="t" anchorCtr="0" forceAA="0" compatLnSpc="0">
            <a:normAutofit/>
          </a:bodyPr>
          <a:lstStyle>
            <a:lvl1pPr marL="180000" indent="-180000" algn="l" defTabSz="720000">
              <a:lnSpc>
                <a:spcPct val="100000"/>
              </a:lnSpc>
              <a:spcBef>
                <a:spcPts val="900"/>
              </a:spcBef>
              <a:buFont typeface="Arial"/>
              <a:buChar char="•"/>
              <a:defRPr sz="1400">
                <a:solidFill>
                  <a:schemeClr val="tx1"/>
                </a:solidFill>
                <a:latin typeface="Segoe UI"/>
                <a:ea typeface="Segoe UI"/>
                <a:cs typeface="Segoe UI"/>
              </a:defRPr>
            </a:lvl1pPr>
            <a:lvl2pPr marL="720000" indent="-180000" algn="l" defTabSz="720000">
              <a:lnSpc>
                <a:spcPct val="100000"/>
              </a:lnSpc>
              <a:spcBef>
                <a:spcPts val="900"/>
              </a:spcBef>
              <a:buFont typeface="Arial"/>
              <a:buChar char="–"/>
              <a:defRPr sz="1200">
                <a:solidFill>
                  <a:schemeClr val="tx1"/>
                </a:solidFill>
                <a:latin typeface="Segoe UI"/>
                <a:ea typeface="Segoe UI"/>
                <a:cs typeface="Segoe UI"/>
              </a:defRPr>
            </a:lvl2pPr>
            <a:lvl3pPr marL="1080000" indent="-180000" algn="l" defTabSz="720000">
              <a:lnSpc>
                <a:spcPct val="100000"/>
              </a:lnSpc>
              <a:spcBef>
                <a:spcPts val="900"/>
              </a:spcBef>
              <a:buFont typeface="Arial"/>
              <a:buChar char="•"/>
              <a:defRPr sz="1200">
                <a:solidFill>
                  <a:schemeClr val="tx1"/>
                </a:solidFill>
                <a:latin typeface="Segoe UI"/>
                <a:ea typeface="Segoe UI"/>
                <a:cs typeface="Segoe UI"/>
              </a:defRPr>
            </a:lvl3pPr>
            <a:lvl4pPr marL="1440000" indent="-180000" algn="l" defTabSz="720000">
              <a:lnSpc>
                <a:spcPct val="100000"/>
              </a:lnSpc>
              <a:spcBef>
                <a:spcPts val="900"/>
              </a:spcBef>
              <a:buFont typeface="Arial"/>
              <a:buChar char="–"/>
              <a:defRPr sz="1200">
                <a:solidFill>
                  <a:schemeClr val="tx1"/>
                </a:solidFill>
                <a:latin typeface="Segoe UI"/>
                <a:ea typeface="Segoe UI"/>
                <a:cs typeface="Segoe UI"/>
              </a:defRPr>
            </a:lvl4pPr>
            <a:lvl5pPr marL="1800000" indent="-180000" algn="l" defTabSz="720000">
              <a:lnSpc>
                <a:spcPct val="100000"/>
              </a:lnSpc>
              <a:spcBef>
                <a:spcPts val="900"/>
              </a:spcBef>
              <a:buFont typeface="Arial"/>
              <a:buChar char="»"/>
              <a:defRPr sz="1200">
                <a:solidFill>
                  <a:schemeClr val="tx1"/>
                </a:solidFill>
                <a:latin typeface="Segoe UI"/>
                <a:ea typeface="Segoe UI"/>
                <a:cs typeface="Segoe UI"/>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marL="0" indent="0">
              <a:buFont typeface="Arial"/>
              <a:buNone/>
              <a:defRPr/>
            </a:pPr>
            <a:r>
              <a:rPr lang="de-DE" sz="2400" b="1" dirty="0">
                <a:solidFill>
                  <a:srgbClr val="4590C5"/>
                </a:solidFill>
                <a:latin typeface="Montserrat" charset="0"/>
                <a:ea typeface="Montserrat" charset="0"/>
                <a:cs typeface="Montserrat" charset="0"/>
              </a:rPr>
              <a:t>Wandel für eine </a:t>
            </a:r>
            <a:r>
              <a:rPr lang="de-DE" sz="2400" b="1">
                <a:solidFill>
                  <a:srgbClr val="4590C5"/>
                </a:solidFill>
                <a:latin typeface="Montserrat" charset="0"/>
                <a:ea typeface="Montserrat" charset="0"/>
                <a:cs typeface="Montserrat" charset="0"/>
              </a:rPr>
              <a:t>stabile Zukunft</a:t>
            </a:r>
            <a:endParaRPr lang="de-DE" sz="2400" b="1" dirty="0">
              <a:solidFill>
                <a:srgbClr val="4590C5"/>
              </a:solidFill>
              <a:latin typeface="Montserrat" charset="0"/>
              <a:ea typeface="Montserrat" charset="0"/>
              <a:cs typeface="Montserrat" charset="0"/>
            </a:endParaRPr>
          </a:p>
        </p:txBody>
      </p:sp>
      <p:cxnSp>
        <p:nvCxnSpPr>
          <p:cNvPr id="9" name="Gerade Verbindung 8"/>
          <p:cNvCxnSpPr/>
          <p:nvPr/>
        </p:nvCxnSpPr>
        <p:spPr>
          <a:xfrm>
            <a:off x="840587" y="937909"/>
            <a:ext cx="6264696"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2" name="Bild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7873930" y="329471"/>
            <a:ext cx="906644" cy="90664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20" name="Picture 1"/>
          <p:cNvPicPr>
            <a:picLocks noChangeAspect="1"/>
          </p:cNvPicPr>
          <p:nvPr/>
        </p:nvPicPr>
        <p:blipFill rotWithShape="1">
          <a:blip r:embed="rId2"/>
          <a:srcRect t="3325" b="35236"/>
          <a:stretch/>
        </p:blipFill>
        <p:spPr bwMode="auto">
          <a:xfrm>
            <a:off x="0" y="843555"/>
            <a:ext cx="9144000" cy="3744419"/>
          </a:xfrm>
          <a:prstGeom prst="rect">
            <a:avLst/>
          </a:prstGeom>
        </p:spPr>
      </p:pic>
      <p:sp>
        <p:nvSpPr>
          <p:cNvPr id="21" name="Titel 1"/>
          <p:cNvSpPr txBox="1"/>
          <p:nvPr/>
        </p:nvSpPr>
        <p:spPr bwMode="auto">
          <a:xfrm>
            <a:off x="457200" y="195486"/>
            <a:ext cx="8291840" cy="445429"/>
          </a:xfrm>
          <a:prstGeom prst="rect">
            <a:avLst/>
          </a:prstGeom>
        </p:spPr>
        <p:txBody>
          <a:bodyPr/>
          <a:lstStyle>
            <a:lvl1pPr algn="l" defTabSz="685800">
              <a:lnSpc>
                <a:spcPts val="3000"/>
              </a:lnSpc>
              <a:spcBef>
                <a:spcPts val="0"/>
              </a:spcBef>
              <a:buNone/>
              <a:defRPr lang="en-US" sz="2800" b="1">
                <a:solidFill>
                  <a:schemeClr val="accent1"/>
                </a:solidFill>
                <a:latin typeface="+mj-lt"/>
                <a:ea typeface="+mj-ea"/>
                <a:cs typeface="+mj-cs"/>
              </a:defRPr>
            </a:lvl1pPr>
          </a:lstStyle>
          <a:p>
            <a:pPr>
              <a:defRPr/>
            </a:pPr>
            <a:r>
              <a:rPr lang="de-DE" sz="2100" dirty="0">
                <a:solidFill>
                  <a:srgbClr val="0B4B91"/>
                </a:solidFill>
                <a:latin typeface="Montserrat" charset="0"/>
                <a:ea typeface="Montserrat" charset="0"/>
                <a:cs typeface="Montserrat" charset="0"/>
              </a:rPr>
              <a:t>Häufigere Überschwemmungen und hohe Schäden</a:t>
            </a:r>
          </a:p>
        </p:txBody>
      </p:sp>
      <p:pic>
        <p:nvPicPr>
          <p:cNvPr id="22" name="Bild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8519059" y="195486"/>
            <a:ext cx="445429" cy="445429"/>
          </a:xfrm>
          <a:prstGeom prst="rect">
            <a:avLst/>
          </a:prstGeom>
        </p:spPr>
      </p:pic>
      <p:sp>
        <p:nvSpPr>
          <p:cNvPr id="23" name="Textfeld 22"/>
          <p:cNvSpPr txBox="1"/>
          <p:nvPr/>
        </p:nvSpPr>
        <p:spPr bwMode="auto">
          <a:xfrm>
            <a:off x="6581668" y="4659982"/>
            <a:ext cx="2448107" cy="215444"/>
          </a:xfrm>
          <a:prstGeom prst="rect">
            <a:avLst/>
          </a:prstGeom>
          <a:noFill/>
        </p:spPr>
        <p:txBody>
          <a:bodyPr wrap="none" rtlCol="0">
            <a:spAutoFit/>
          </a:bodyPr>
          <a:lstStyle/>
          <a:p>
            <a:pPr algn="r">
              <a:defRPr/>
            </a:pPr>
            <a:r>
              <a:rPr lang="de-DE" sz="800" dirty="0">
                <a:latin typeface="Lato" charset="0"/>
                <a:ea typeface="Lato" charset="0"/>
                <a:cs typeface="Lato" charset="0"/>
              </a:rPr>
              <a:t>Quelle: Bundesanstalt Technisches Hilfswerk, CC0</a:t>
            </a:r>
          </a:p>
        </p:txBody>
      </p:sp>
      <p:cxnSp>
        <p:nvCxnSpPr>
          <p:cNvPr id="24" name="Gerade Verbindung 23"/>
          <p:cNvCxnSpPr/>
          <p:nvPr/>
        </p:nvCxnSpPr>
        <p:spPr bwMode="auto">
          <a:xfrm>
            <a:off x="0" y="843555"/>
            <a:ext cx="9144000" cy="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5" name="Gerade Verbindung 24"/>
          <p:cNvCxnSpPr/>
          <p:nvPr/>
        </p:nvCxnSpPr>
        <p:spPr bwMode="auto">
          <a:xfrm>
            <a:off x="0" y="4589973"/>
            <a:ext cx="9144000" cy="3"/>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67085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8" name="Grafik 2" descr="Ein Bild, das draußen, Gebäude, Baum, Haus enthält.&#10;&#10;Automatisch generierte Beschreibung"/>
          <p:cNvPicPr>
            <a:picLocks noChangeAspect="1"/>
          </p:cNvPicPr>
          <p:nvPr/>
        </p:nvPicPr>
        <p:blipFill rotWithShape="1">
          <a:blip r:embed="rId2"/>
          <a:srcRect t="33834" b="4717"/>
          <a:stretch/>
        </p:blipFill>
        <p:spPr bwMode="auto">
          <a:xfrm>
            <a:off x="0" y="843555"/>
            <a:ext cx="9144000" cy="3744419"/>
          </a:xfrm>
          <a:prstGeom prst="rect">
            <a:avLst/>
          </a:prstGeom>
        </p:spPr>
      </p:pic>
      <p:sp>
        <p:nvSpPr>
          <p:cNvPr id="9" name="Titel 1"/>
          <p:cNvSpPr txBox="1"/>
          <p:nvPr/>
        </p:nvSpPr>
        <p:spPr bwMode="auto">
          <a:xfrm>
            <a:off x="457200" y="195486"/>
            <a:ext cx="8291840" cy="445429"/>
          </a:xfrm>
          <a:prstGeom prst="rect">
            <a:avLst/>
          </a:prstGeom>
        </p:spPr>
        <p:txBody>
          <a:bodyPr/>
          <a:lstStyle>
            <a:lvl1pPr algn="l" defTabSz="685800">
              <a:lnSpc>
                <a:spcPts val="3000"/>
              </a:lnSpc>
              <a:spcBef>
                <a:spcPts val="0"/>
              </a:spcBef>
              <a:buNone/>
              <a:defRPr lang="en-US" sz="2800" b="1">
                <a:solidFill>
                  <a:schemeClr val="accent1"/>
                </a:solidFill>
                <a:latin typeface="+mj-lt"/>
                <a:ea typeface="+mj-ea"/>
                <a:cs typeface="+mj-cs"/>
              </a:defRPr>
            </a:lvl1pPr>
          </a:lstStyle>
          <a:p>
            <a:pPr>
              <a:defRPr/>
            </a:pPr>
            <a:r>
              <a:rPr lang="de-DE" sz="2100" dirty="0">
                <a:solidFill>
                  <a:srgbClr val="0B4B91"/>
                </a:solidFill>
                <a:latin typeface="Montserrat" charset="0"/>
                <a:ea typeface="Montserrat" charset="0"/>
                <a:cs typeface="Montserrat" charset="0"/>
              </a:rPr>
              <a:t>Wir brauchen aber intakte Täler</a:t>
            </a:r>
          </a:p>
        </p:txBody>
      </p:sp>
      <p:cxnSp>
        <p:nvCxnSpPr>
          <p:cNvPr id="10" name="Gerade Verbindung 9"/>
          <p:cNvCxnSpPr/>
          <p:nvPr/>
        </p:nvCxnSpPr>
        <p:spPr bwMode="auto">
          <a:xfrm>
            <a:off x="0" y="843555"/>
            <a:ext cx="9144000" cy="3"/>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1" name="Bild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8519059" y="195486"/>
            <a:ext cx="445429" cy="445429"/>
          </a:xfrm>
          <a:prstGeom prst="rect">
            <a:avLst/>
          </a:prstGeom>
        </p:spPr>
      </p:pic>
      <p:sp>
        <p:nvSpPr>
          <p:cNvPr id="12" name="Textfeld 11"/>
          <p:cNvSpPr txBox="1"/>
          <p:nvPr/>
        </p:nvSpPr>
        <p:spPr bwMode="auto">
          <a:xfrm>
            <a:off x="7769495" y="4659982"/>
            <a:ext cx="1260280" cy="215444"/>
          </a:xfrm>
          <a:prstGeom prst="rect">
            <a:avLst/>
          </a:prstGeom>
          <a:noFill/>
        </p:spPr>
        <p:txBody>
          <a:bodyPr wrap="none" rtlCol="0">
            <a:spAutoFit/>
          </a:bodyPr>
          <a:lstStyle/>
          <a:p>
            <a:pPr algn="r">
              <a:defRPr/>
            </a:pPr>
            <a:r>
              <a:rPr lang="de-DE" sz="800" dirty="0">
                <a:latin typeface="Lato" charset="0"/>
                <a:ea typeface="Lato" charset="0"/>
                <a:cs typeface="Lato" charset="0"/>
              </a:rPr>
              <a:t>Quelle: Jens auf </a:t>
            </a:r>
            <a:r>
              <a:rPr lang="de-DE" sz="800" dirty="0" err="1">
                <a:latin typeface="Lato" charset="0"/>
                <a:ea typeface="Lato" charset="0"/>
                <a:cs typeface="Lato" charset="0"/>
              </a:rPr>
              <a:t>pixabay</a:t>
            </a:r>
            <a:endParaRPr lang="de-DE" sz="800" dirty="0">
              <a:latin typeface="Lato" charset="0"/>
              <a:ea typeface="Lato" charset="0"/>
              <a:cs typeface="Lato" charset="0"/>
            </a:endParaRPr>
          </a:p>
        </p:txBody>
      </p:sp>
      <p:cxnSp>
        <p:nvCxnSpPr>
          <p:cNvPr id="13" name="Gerade Verbindung 12"/>
          <p:cNvCxnSpPr/>
          <p:nvPr/>
        </p:nvCxnSpPr>
        <p:spPr bwMode="auto">
          <a:xfrm>
            <a:off x="0" y="4589973"/>
            <a:ext cx="9144000" cy="3"/>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05477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2" name="Bild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43555"/>
            <a:ext cx="9144000" cy="3746418"/>
          </a:xfrm>
          <a:prstGeom prst="rect">
            <a:avLst/>
          </a:prstGeom>
        </p:spPr>
      </p:pic>
      <p:sp>
        <p:nvSpPr>
          <p:cNvPr id="9" name="Titel 1"/>
          <p:cNvSpPr txBox="1"/>
          <p:nvPr/>
        </p:nvSpPr>
        <p:spPr bwMode="auto">
          <a:xfrm>
            <a:off x="457200" y="195486"/>
            <a:ext cx="8291840" cy="445429"/>
          </a:xfrm>
          <a:prstGeom prst="rect">
            <a:avLst/>
          </a:prstGeom>
        </p:spPr>
        <p:txBody>
          <a:bodyPr/>
          <a:lstStyle>
            <a:lvl1pPr algn="l" defTabSz="685800">
              <a:lnSpc>
                <a:spcPts val="3000"/>
              </a:lnSpc>
              <a:spcBef>
                <a:spcPts val="0"/>
              </a:spcBef>
              <a:buNone/>
              <a:defRPr lang="en-US" sz="2800" b="1">
                <a:solidFill>
                  <a:schemeClr val="accent1"/>
                </a:solidFill>
                <a:latin typeface="+mj-lt"/>
                <a:ea typeface="+mj-ea"/>
                <a:cs typeface="+mj-cs"/>
              </a:defRPr>
            </a:lvl1pPr>
          </a:lstStyle>
          <a:p>
            <a:pPr>
              <a:defRPr/>
            </a:pPr>
            <a:r>
              <a:rPr lang="de-DE" sz="2100" dirty="0">
                <a:solidFill>
                  <a:srgbClr val="0B4B91"/>
                </a:solidFill>
                <a:latin typeface="Montserrat" charset="0"/>
                <a:ea typeface="Montserrat" charset="0"/>
                <a:cs typeface="Montserrat" charset="0"/>
              </a:rPr>
              <a:t>Dürren und schlechte Ernten</a:t>
            </a:r>
          </a:p>
        </p:txBody>
      </p:sp>
      <p:cxnSp>
        <p:nvCxnSpPr>
          <p:cNvPr id="10" name="Gerade Verbindung 9"/>
          <p:cNvCxnSpPr/>
          <p:nvPr/>
        </p:nvCxnSpPr>
        <p:spPr bwMode="auto">
          <a:xfrm>
            <a:off x="0" y="843555"/>
            <a:ext cx="9144000" cy="3"/>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1" name="Bild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8519059" y="195486"/>
            <a:ext cx="445429" cy="445429"/>
          </a:xfrm>
          <a:prstGeom prst="rect">
            <a:avLst/>
          </a:prstGeom>
        </p:spPr>
      </p:pic>
      <p:sp>
        <p:nvSpPr>
          <p:cNvPr id="12" name="Textfeld 11"/>
          <p:cNvSpPr txBox="1"/>
          <p:nvPr/>
        </p:nvSpPr>
        <p:spPr bwMode="auto">
          <a:xfrm>
            <a:off x="7630033" y="4659982"/>
            <a:ext cx="1399742" cy="215444"/>
          </a:xfrm>
          <a:prstGeom prst="rect">
            <a:avLst/>
          </a:prstGeom>
          <a:noFill/>
        </p:spPr>
        <p:txBody>
          <a:bodyPr wrap="none" rtlCol="0">
            <a:spAutoFit/>
          </a:bodyPr>
          <a:lstStyle/>
          <a:p>
            <a:pPr algn="r">
              <a:defRPr/>
            </a:pPr>
            <a:r>
              <a:rPr lang="de-DE" sz="800" dirty="0">
                <a:latin typeface="Lato" charset="0"/>
                <a:ea typeface="Lato" charset="0"/>
                <a:cs typeface="Lato" charset="0"/>
              </a:rPr>
              <a:t>Quelle: </a:t>
            </a:r>
            <a:r>
              <a:rPr lang="de-DE" sz="800" dirty="0" err="1">
                <a:latin typeface="Lato" charset="0"/>
                <a:ea typeface="Lato" charset="0"/>
                <a:cs typeface="Lato" charset="0"/>
              </a:rPr>
              <a:t>pixifant</a:t>
            </a:r>
            <a:r>
              <a:rPr lang="de-DE" sz="800" dirty="0">
                <a:latin typeface="Lato" charset="0"/>
                <a:ea typeface="Lato" charset="0"/>
                <a:cs typeface="Lato" charset="0"/>
              </a:rPr>
              <a:t> auf </a:t>
            </a:r>
            <a:r>
              <a:rPr lang="de-DE" sz="800" dirty="0" err="1">
                <a:latin typeface="Lato" charset="0"/>
                <a:ea typeface="Lato" charset="0"/>
                <a:cs typeface="Lato" charset="0"/>
              </a:rPr>
              <a:t>pixabay</a:t>
            </a:r>
            <a:endParaRPr lang="de-DE" sz="800" dirty="0">
              <a:latin typeface="Lato" charset="0"/>
              <a:ea typeface="Lato" charset="0"/>
              <a:cs typeface="Lato" charset="0"/>
            </a:endParaRPr>
          </a:p>
        </p:txBody>
      </p:sp>
      <p:cxnSp>
        <p:nvCxnSpPr>
          <p:cNvPr id="13" name="Gerade Verbindung 12"/>
          <p:cNvCxnSpPr/>
          <p:nvPr/>
        </p:nvCxnSpPr>
        <p:spPr bwMode="auto">
          <a:xfrm>
            <a:off x="0" y="4589973"/>
            <a:ext cx="9144000" cy="3"/>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07659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8" name="Grafik 5" descr="Ein Bild, das Marktplatz, Szene, draußen, Markt enthält.&#10;&#10;Automatisch generierte Beschreibung"/>
          <p:cNvPicPr>
            <a:picLocks noChangeAspect="1"/>
          </p:cNvPicPr>
          <p:nvPr/>
        </p:nvPicPr>
        <p:blipFill rotWithShape="1">
          <a:blip r:embed="rId2"/>
          <a:srcRect t="13754" b="24865"/>
          <a:stretch/>
        </p:blipFill>
        <p:spPr bwMode="auto">
          <a:xfrm>
            <a:off x="0" y="843554"/>
            <a:ext cx="9143999" cy="3746419"/>
          </a:xfrm>
          <a:prstGeom prst="rect">
            <a:avLst/>
          </a:prstGeom>
        </p:spPr>
      </p:pic>
      <p:sp>
        <p:nvSpPr>
          <p:cNvPr id="9" name="Titel 1"/>
          <p:cNvSpPr txBox="1"/>
          <p:nvPr/>
        </p:nvSpPr>
        <p:spPr bwMode="auto">
          <a:xfrm>
            <a:off x="457200" y="195486"/>
            <a:ext cx="8291840" cy="445429"/>
          </a:xfrm>
          <a:prstGeom prst="rect">
            <a:avLst/>
          </a:prstGeom>
        </p:spPr>
        <p:txBody>
          <a:bodyPr/>
          <a:lstStyle>
            <a:lvl1pPr algn="l" defTabSz="685800">
              <a:lnSpc>
                <a:spcPts val="3000"/>
              </a:lnSpc>
              <a:spcBef>
                <a:spcPts val="0"/>
              </a:spcBef>
              <a:buNone/>
              <a:defRPr lang="en-US" sz="2800" b="1">
                <a:solidFill>
                  <a:schemeClr val="accent1"/>
                </a:solidFill>
                <a:latin typeface="+mj-lt"/>
                <a:ea typeface="+mj-ea"/>
                <a:cs typeface="+mj-cs"/>
              </a:defRPr>
            </a:lvl1pPr>
          </a:lstStyle>
          <a:p>
            <a:pPr>
              <a:defRPr/>
            </a:pPr>
            <a:r>
              <a:rPr lang="de-DE" sz="2100" dirty="0">
                <a:solidFill>
                  <a:srgbClr val="0B4B91"/>
                </a:solidFill>
                <a:latin typeface="Montserrat" charset="0"/>
                <a:ea typeface="Montserrat" charset="0"/>
                <a:cs typeface="Montserrat" charset="0"/>
              </a:rPr>
              <a:t>Wir brauchen aber eine sichere Versorgung</a:t>
            </a:r>
          </a:p>
        </p:txBody>
      </p:sp>
      <p:cxnSp>
        <p:nvCxnSpPr>
          <p:cNvPr id="10" name="Gerade Verbindung 9"/>
          <p:cNvCxnSpPr/>
          <p:nvPr/>
        </p:nvCxnSpPr>
        <p:spPr bwMode="auto">
          <a:xfrm>
            <a:off x="0" y="843555"/>
            <a:ext cx="9144000" cy="3"/>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1" name="Bild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8519059" y="195486"/>
            <a:ext cx="445429" cy="445429"/>
          </a:xfrm>
          <a:prstGeom prst="rect">
            <a:avLst/>
          </a:prstGeom>
        </p:spPr>
      </p:pic>
      <p:sp>
        <p:nvSpPr>
          <p:cNvPr id="12" name="Textfeld 11"/>
          <p:cNvSpPr txBox="1"/>
          <p:nvPr/>
        </p:nvSpPr>
        <p:spPr bwMode="auto">
          <a:xfrm>
            <a:off x="7605987" y="4659982"/>
            <a:ext cx="1423788" cy="215444"/>
          </a:xfrm>
          <a:prstGeom prst="rect">
            <a:avLst/>
          </a:prstGeom>
          <a:noFill/>
        </p:spPr>
        <p:txBody>
          <a:bodyPr wrap="none" rtlCol="0">
            <a:spAutoFit/>
          </a:bodyPr>
          <a:lstStyle/>
          <a:p>
            <a:pPr algn="r">
              <a:defRPr/>
            </a:pPr>
            <a:r>
              <a:rPr lang="de-DE" sz="800" dirty="0">
                <a:latin typeface="Lato" charset="0"/>
                <a:ea typeface="Lato" charset="0"/>
                <a:cs typeface="Lato" charset="0"/>
              </a:rPr>
              <a:t>Quelle: Couleur auf </a:t>
            </a:r>
            <a:r>
              <a:rPr lang="de-DE" sz="800" dirty="0" err="1">
                <a:latin typeface="Lato" charset="0"/>
                <a:ea typeface="Lato" charset="0"/>
                <a:cs typeface="Lato" charset="0"/>
              </a:rPr>
              <a:t>pixabay</a:t>
            </a:r>
            <a:endParaRPr lang="de-DE" sz="800" dirty="0">
              <a:latin typeface="Lato" charset="0"/>
              <a:ea typeface="Lato" charset="0"/>
              <a:cs typeface="Lato" charset="0"/>
            </a:endParaRPr>
          </a:p>
        </p:txBody>
      </p:sp>
      <p:cxnSp>
        <p:nvCxnSpPr>
          <p:cNvPr id="13" name="Gerade Verbindung 12"/>
          <p:cNvCxnSpPr/>
          <p:nvPr/>
        </p:nvCxnSpPr>
        <p:spPr bwMode="auto">
          <a:xfrm>
            <a:off x="0" y="4589973"/>
            <a:ext cx="9144000" cy="3"/>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1332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4" name="Picture 3" descr="Ein Bild, das Himmel, draußen, Boden, Berg enthält.&#10;&#10;Mit sehr hoher Zuverlässigkeit generierte Beschreibung"/>
          <p:cNvPicPr>
            <a:picLocks noChangeAspect="1"/>
          </p:cNvPicPr>
          <p:nvPr/>
        </p:nvPicPr>
        <p:blipFill rotWithShape="1">
          <a:blip r:embed="rId2"/>
          <a:srcRect t="19687" b="14987"/>
          <a:stretch/>
        </p:blipFill>
        <p:spPr bwMode="auto">
          <a:xfrm>
            <a:off x="1" y="843554"/>
            <a:ext cx="9143999" cy="3746420"/>
          </a:xfrm>
          <a:prstGeom prst="rect">
            <a:avLst/>
          </a:prstGeom>
        </p:spPr>
      </p:pic>
      <p:sp>
        <p:nvSpPr>
          <p:cNvPr id="9" name="Titel 1"/>
          <p:cNvSpPr txBox="1"/>
          <p:nvPr/>
        </p:nvSpPr>
        <p:spPr bwMode="auto">
          <a:xfrm>
            <a:off x="457200" y="195486"/>
            <a:ext cx="8291840" cy="445429"/>
          </a:xfrm>
          <a:prstGeom prst="rect">
            <a:avLst/>
          </a:prstGeom>
        </p:spPr>
        <p:txBody>
          <a:bodyPr/>
          <a:lstStyle>
            <a:lvl1pPr algn="l" defTabSz="685800">
              <a:lnSpc>
                <a:spcPts val="3000"/>
              </a:lnSpc>
              <a:spcBef>
                <a:spcPts val="0"/>
              </a:spcBef>
              <a:buNone/>
              <a:defRPr lang="en-US" sz="2800" b="1">
                <a:solidFill>
                  <a:schemeClr val="accent1"/>
                </a:solidFill>
                <a:latin typeface="+mj-lt"/>
                <a:ea typeface="+mj-ea"/>
                <a:cs typeface="+mj-cs"/>
              </a:defRPr>
            </a:lvl1pPr>
          </a:lstStyle>
          <a:p>
            <a:pPr>
              <a:defRPr/>
            </a:pPr>
            <a:r>
              <a:rPr lang="de-DE" sz="2100" dirty="0">
                <a:solidFill>
                  <a:srgbClr val="0B4B91"/>
                </a:solidFill>
                <a:latin typeface="Montserrat" charset="0"/>
                <a:ea typeface="Montserrat" charset="0"/>
                <a:cs typeface="Montserrat" charset="0"/>
              </a:rPr>
              <a:t>Mangel an Trink- und Grundwasser</a:t>
            </a:r>
          </a:p>
        </p:txBody>
      </p:sp>
      <p:cxnSp>
        <p:nvCxnSpPr>
          <p:cNvPr id="10" name="Gerade Verbindung 9"/>
          <p:cNvCxnSpPr/>
          <p:nvPr/>
        </p:nvCxnSpPr>
        <p:spPr bwMode="auto">
          <a:xfrm>
            <a:off x="0" y="843555"/>
            <a:ext cx="9144000" cy="3"/>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1" name="Bild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8519059" y="195486"/>
            <a:ext cx="445429" cy="445429"/>
          </a:xfrm>
          <a:prstGeom prst="rect">
            <a:avLst/>
          </a:prstGeom>
        </p:spPr>
      </p:pic>
      <p:sp>
        <p:nvSpPr>
          <p:cNvPr id="12" name="Textfeld 11"/>
          <p:cNvSpPr txBox="1"/>
          <p:nvPr/>
        </p:nvSpPr>
        <p:spPr bwMode="auto">
          <a:xfrm>
            <a:off x="6245037" y="4659982"/>
            <a:ext cx="2784738" cy="215444"/>
          </a:xfrm>
          <a:prstGeom prst="rect">
            <a:avLst/>
          </a:prstGeom>
          <a:noFill/>
        </p:spPr>
        <p:txBody>
          <a:bodyPr wrap="none" rtlCol="0">
            <a:spAutoFit/>
          </a:bodyPr>
          <a:lstStyle/>
          <a:p>
            <a:pPr algn="r">
              <a:defRPr/>
            </a:pPr>
            <a:r>
              <a:rPr lang="de-DE" sz="800" dirty="0">
                <a:latin typeface="Lato" charset="0"/>
                <a:ea typeface="Lato" charset="0"/>
                <a:cs typeface="Lato" charset="0"/>
              </a:rPr>
              <a:t>Quelle: Jörg </a:t>
            </a:r>
            <a:r>
              <a:rPr lang="de-DE" sz="800" dirty="0" err="1">
                <a:latin typeface="Lato" charset="0"/>
                <a:ea typeface="Lato" charset="0"/>
                <a:cs typeface="Lato" charset="0"/>
              </a:rPr>
              <a:t>Blobelt</a:t>
            </a:r>
            <a:r>
              <a:rPr lang="de-DE" sz="800" dirty="0">
                <a:latin typeface="Lato" charset="0"/>
                <a:ea typeface="Lato" charset="0"/>
                <a:cs typeface="Lato" charset="0"/>
              </a:rPr>
              <a:t>, CC BY 4.0, Title </a:t>
            </a:r>
            <a:r>
              <a:rPr lang="de-DE" sz="800" dirty="0" err="1">
                <a:latin typeface="Lato" charset="0"/>
                <a:ea typeface="Lato" charset="0"/>
                <a:cs typeface="Lato" charset="0"/>
              </a:rPr>
              <a:t>and</a:t>
            </a:r>
            <a:r>
              <a:rPr lang="de-DE" sz="800" dirty="0">
                <a:latin typeface="Lato" charset="0"/>
                <a:ea typeface="Lato" charset="0"/>
                <a:cs typeface="Lato" charset="0"/>
              </a:rPr>
              <a:t> Layout: S4F, CC0</a:t>
            </a:r>
          </a:p>
        </p:txBody>
      </p:sp>
      <p:cxnSp>
        <p:nvCxnSpPr>
          <p:cNvPr id="13" name="Gerade Verbindung 12"/>
          <p:cNvCxnSpPr/>
          <p:nvPr/>
        </p:nvCxnSpPr>
        <p:spPr bwMode="auto">
          <a:xfrm>
            <a:off x="0" y="4589973"/>
            <a:ext cx="9144000" cy="3"/>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16900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DD785096-679F-D775-A5AA-5AE8575D8701}"/>
            </a:ext>
          </a:extLst>
        </p:cNvPr>
        <p:cNvGrpSpPr/>
        <p:nvPr/>
      </p:nvGrpSpPr>
      <p:grpSpPr bwMode="auto">
        <a:xfrm>
          <a:off x="0" y="0"/>
          <a:ext cx="0" cy="0"/>
          <a:chOff x="0" y="0"/>
          <a:chExt cx="0" cy="0"/>
        </a:xfrm>
      </p:grpSpPr>
      <p:sp>
        <p:nvSpPr>
          <p:cNvPr id="9" name="Titel 1">
            <a:extLst>
              <a:ext uri="{FF2B5EF4-FFF2-40B4-BE49-F238E27FC236}">
                <a16:creationId xmlns:a16="http://schemas.microsoft.com/office/drawing/2014/main" id="{CA5FDB5C-1015-6B4D-0E6D-0348C89B4E31}"/>
              </a:ext>
            </a:extLst>
          </p:cNvPr>
          <p:cNvSpPr txBox="1"/>
          <p:nvPr/>
        </p:nvSpPr>
        <p:spPr bwMode="auto">
          <a:xfrm>
            <a:off x="457200" y="195486"/>
            <a:ext cx="8291840" cy="445429"/>
          </a:xfrm>
          <a:prstGeom prst="rect">
            <a:avLst/>
          </a:prstGeom>
        </p:spPr>
        <p:txBody>
          <a:bodyPr/>
          <a:lstStyle>
            <a:lvl1pPr algn="l" defTabSz="685800">
              <a:lnSpc>
                <a:spcPts val="3000"/>
              </a:lnSpc>
              <a:spcBef>
                <a:spcPts val="0"/>
              </a:spcBef>
              <a:buNone/>
              <a:defRPr lang="en-US" sz="2800" b="1">
                <a:solidFill>
                  <a:schemeClr val="accent1"/>
                </a:solidFill>
                <a:latin typeface="+mj-lt"/>
                <a:ea typeface="+mj-ea"/>
                <a:cs typeface="+mj-cs"/>
              </a:defRPr>
            </a:lvl1pPr>
          </a:lstStyle>
          <a:p>
            <a:pPr>
              <a:defRPr/>
            </a:pPr>
            <a:r>
              <a:rPr lang="de-DE" sz="2100" dirty="0">
                <a:solidFill>
                  <a:srgbClr val="0B4B91"/>
                </a:solidFill>
                <a:latin typeface="Montserrat" charset="0"/>
                <a:ea typeface="Montserrat" charset="0"/>
                <a:cs typeface="Montserrat" charset="0"/>
              </a:rPr>
              <a:t>Wir brauchen aber genug Wasser</a:t>
            </a:r>
          </a:p>
        </p:txBody>
      </p:sp>
      <p:cxnSp>
        <p:nvCxnSpPr>
          <p:cNvPr id="10" name="Gerade Verbindung 9">
            <a:extLst>
              <a:ext uri="{FF2B5EF4-FFF2-40B4-BE49-F238E27FC236}">
                <a16:creationId xmlns:a16="http://schemas.microsoft.com/office/drawing/2014/main" id="{4C0BCE57-9C07-BE43-7B60-359124395B02}"/>
              </a:ext>
            </a:extLst>
          </p:cNvPr>
          <p:cNvCxnSpPr/>
          <p:nvPr/>
        </p:nvCxnSpPr>
        <p:spPr bwMode="auto">
          <a:xfrm>
            <a:off x="0" y="843555"/>
            <a:ext cx="9144000" cy="3"/>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1" name="Bild 10">
            <a:extLst>
              <a:ext uri="{FF2B5EF4-FFF2-40B4-BE49-F238E27FC236}">
                <a16:creationId xmlns:a16="http://schemas.microsoft.com/office/drawing/2014/main" id="{3A3F059E-FF4F-B676-D4AE-C9FFFB1D30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8519059" y="195486"/>
            <a:ext cx="445429" cy="445429"/>
          </a:xfrm>
          <a:prstGeom prst="rect">
            <a:avLst/>
          </a:prstGeom>
        </p:spPr>
      </p:pic>
      <p:sp>
        <p:nvSpPr>
          <p:cNvPr id="12" name="Textfeld 11">
            <a:extLst>
              <a:ext uri="{FF2B5EF4-FFF2-40B4-BE49-F238E27FC236}">
                <a16:creationId xmlns:a16="http://schemas.microsoft.com/office/drawing/2014/main" id="{8E31F421-62E9-509D-BF97-6DC45E82FDA0}"/>
              </a:ext>
            </a:extLst>
          </p:cNvPr>
          <p:cNvSpPr txBox="1"/>
          <p:nvPr/>
        </p:nvSpPr>
        <p:spPr bwMode="auto">
          <a:xfrm>
            <a:off x="7716595" y="4659982"/>
            <a:ext cx="1313180" cy="215444"/>
          </a:xfrm>
          <a:prstGeom prst="rect">
            <a:avLst/>
          </a:prstGeom>
          <a:noFill/>
        </p:spPr>
        <p:txBody>
          <a:bodyPr wrap="none" rtlCol="0">
            <a:spAutoFit/>
          </a:bodyPr>
          <a:lstStyle/>
          <a:p>
            <a:pPr algn="r">
              <a:defRPr/>
            </a:pPr>
            <a:r>
              <a:rPr lang="de-DE" sz="800" dirty="0">
                <a:latin typeface="Lato" charset="0"/>
                <a:ea typeface="Lato" charset="0"/>
                <a:cs typeface="Lato" charset="0"/>
              </a:rPr>
              <a:t>Quelle: Anna auf </a:t>
            </a:r>
            <a:r>
              <a:rPr lang="de-DE" sz="800" dirty="0" err="1">
                <a:latin typeface="Lato" charset="0"/>
                <a:ea typeface="Lato" charset="0"/>
                <a:cs typeface="Lato" charset="0"/>
              </a:rPr>
              <a:t>Pixabay</a:t>
            </a:r>
            <a:endParaRPr lang="de-DE" sz="800" dirty="0">
              <a:latin typeface="Lato" charset="0"/>
              <a:ea typeface="Lato" charset="0"/>
              <a:cs typeface="Lato" charset="0"/>
            </a:endParaRPr>
          </a:p>
        </p:txBody>
      </p:sp>
      <p:cxnSp>
        <p:nvCxnSpPr>
          <p:cNvPr id="13" name="Gerade Verbindung 12">
            <a:extLst>
              <a:ext uri="{FF2B5EF4-FFF2-40B4-BE49-F238E27FC236}">
                <a16:creationId xmlns:a16="http://schemas.microsoft.com/office/drawing/2014/main" id="{5EE4DD7E-4650-1EE6-1179-9D7B22B0A66F}"/>
              </a:ext>
            </a:extLst>
          </p:cNvPr>
          <p:cNvCxnSpPr/>
          <p:nvPr/>
        </p:nvCxnSpPr>
        <p:spPr bwMode="auto">
          <a:xfrm>
            <a:off x="0" y="4589973"/>
            <a:ext cx="9144000" cy="3"/>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5" name="Grafik 4" descr="Ein Bild, das Person, Waschbecken, Im Haus, Küche enthält.&#10;&#10;Automatisch generierte Beschreibung">
            <a:extLst>
              <a:ext uri="{FF2B5EF4-FFF2-40B4-BE49-F238E27FC236}">
                <a16:creationId xmlns:a16="http://schemas.microsoft.com/office/drawing/2014/main" id="{9912CB2E-7A52-5BE5-AA6C-AD7B8DA2D8BD}"/>
              </a:ext>
            </a:extLst>
          </p:cNvPr>
          <p:cNvPicPr>
            <a:picLocks noChangeAspect="1"/>
          </p:cNvPicPr>
          <p:nvPr/>
        </p:nvPicPr>
        <p:blipFill>
          <a:blip r:embed="rId4">
            <a:extLst>
              <a:ext uri="{28A0092B-C50C-407E-A947-70E740481C1C}">
                <a14:useLocalDpi xmlns:a14="http://schemas.microsoft.com/office/drawing/2010/main" val="0"/>
              </a:ext>
            </a:extLst>
          </a:blip>
          <a:srcRect t="13197" b="25322"/>
          <a:stretch/>
        </p:blipFill>
        <p:spPr>
          <a:xfrm>
            <a:off x="0" y="843557"/>
            <a:ext cx="9144000" cy="3746416"/>
          </a:xfrm>
          <a:prstGeom prst="rect">
            <a:avLst/>
          </a:prstGeom>
        </p:spPr>
      </p:pic>
    </p:spTree>
    <p:extLst>
      <p:ext uri="{BB962C8B-B14F-4D97-AF65-F5344CB8AC3E}">
        <p14:creationId xmlns:p14="http://schemas.microsoft.com/office/powerpoint/2010/main" val="42783206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p:nvPr/>
        </p:nvSpPr>
        <p:spPr bwMode="auto">
          <a:xfrm>
            <a:off x="611560" y="1707654"/>
            <a:ext cx="8137480" cy="2448272"/>
          </a:xfrm>
          <a:prstGeom prst="rect">
            <a:avLst/>
          </a:prstGeom>
        </p:spPr>
        <p:txBody>
          <a:bodyPr vert="horz" lIns="91440" tIns="45720" rIns="91440" bIns="45720" rtlCol="0" anchor="t">
            <a:noAutofit/>
          </a:bodyPr>
          <a:lstStyle>
            <a:lvl1pPr algn="l" defTabSz="914400">
              <a:spcBef>
                <a:spcPts val="0"/>
              </a:spcBef>
              <a:buNone/>
              <a:defRPr sz="1600" b="1">
                <a:solidFill>
                  <a:schemeClr val="bg1"/>
                </a:solidFill>
                <a:latin typeface="Segoe UI"/>
                <a:ea typeface="Segoe UI"/>
                <a:cs typeface="Segoe UI"/>
              </a:defRPr>
            </a:lvl1pPr>
          </a:lstStyle>
          <a:p>
            <a:pPr marL="285750" indent="-285750">
              <a:lnSpc>
                <a:spcPct val="200000"/>
              </a:lnSpc>
              <a:buFont typeface="Arial" charset="0"/>
              <a:buChar char="•"/>
              <a:defRPr/>
            </a:pPr>
            <a:r>
              <a:rPr lang="de-DE" sz="1400" b="0" dirty="0">
                <a:solidFill>
                  <a:schemeClr val="tx1"/>
                </a:solidFill>
                <a:latin typeface="Lato" charset="0"/>
                <a:ea typeface="Lato" charset="0"/>
                <a:cs typeface="Lato" charset="0"/>
              </a:rPr>
              <a:t> Der Klimawandel schreitet schneller voran als noch 2020 vermutet  </a:t>
            </a:r>
          </a:p>
          <a:p>
            <a:pPr marL="285750" indent="-285750">
              <a:lnSpc>
                <a:spcPct val="200000"/>
              </a:lnSpc>
              <a:buFont typeface="Arial" charset="0"/>
              <a:buChar char="•"/>
              <a:defRPr/>
            </a:pPr>
            <a:r>
              <a:rPr lang="de-DE" sz="1400" b="0" dirty="0">
                <a:solidFill>
                  <a:schemeClr val="tx1"/>
                </a:solidFill>
                <a:latin typeface="Lato" charset="0"/>
                <a:ea typeface="Lato" charset="0"/>
                <a:cs typeface="Lato" charset="0"/>
              </a:rPr>
              <a:t>1,5 </a:t>
            </a:r>
            <a:r>
              <a:rPr lang="de-DE" sz="1400" b="0" dirty="0" err="1">
                <a:solidFill>
                  <a:schemeClr val="tx1"/>
                </a:solidFill>
                <a:latin typeface="Lato" charset="0"/>
                <a:ea typeface="Lato" charset="0"/>
                <a:cs typeface="Lato" charset="0"/>
              </a:rPr>
              <a:t>Gradziel</a:t>
            </a:r>
            <a:r>
              <a:rPr lang="de-DE" sz="1400" b="0" dirty="0">
                <a:solidFill>
                  <a:schemeClr val="tx1"/>
                </a:solidFill>
                <a:latin typeface="Lato" charset="0"/>
                <a:ea typeface="Lato" charset="0"/>
                <a:cs typeface="Lato" charset="0"/>
              </a:rPr>
              <a:t> ist faktisch gerissen</a:t>
            </a:r>
          </a:p>
          <a:p>
            <a:pPr marL="285750" indent="-285750">
              <a:lnSpc>
                <a:spcPct val="200000"/>
              </a:lnSpc>
              <a:buFont typeface="Arial" charset="0"/>
              <a:buChar char="•"/>
              <a:defRPr/>
            </a:pPr>
            <a:r>
              <a:rPr lang="de-DE" sz="1400" b="0" dirty="0">
                <a:solidFill>
                  <a:schemeClr val="tx1"/>
                </a:solidFill>
                <a:latin typeface="Lato" charset="0"/>
                <a:ea typeface="Lato" charset="0"/>
                <a:cs typeface="Lato" charset="0"/>
              </a:rPr>
              <a:t>Wir werden auch 2 Grad überschreiten, sagte der Klimaforscher Mojib Latif im November 2024.</a:t>
            </a:r>
          </a:p>
          <a:p>
            <a:pPr marL="285750" indent="-285750">
              <a:lnSpc>
                <a:spcPct val="200000"/>
              </a:lnSpc>
              <a:buFont typeface="Arial" charset="0"/>
              <a:buChar char="•"/>
              <a:defRPr/>
            </a:pPr>
            <a:r>
              <a:rPr lang="de-DE" sz="1400" b="0" dirty="0">
                <a:solidFill>
                  <a:schemeClr val="tx1"/>
                </a:solidFill>
                <a:latin typeface="Lato" charset="0"/>
                <a:ea typeface="Lato" charset="0"/>
                <a:cs typeface="Lato" charset="0"/>
              </a:rPr>
              <a:t>Mit jedem Zehntelgrad wird die Lage kritischer. </a:t>
            </a:r>
          </a:p>
        </p:txBody>
      </p:sp>
      <p:sp>
        <p:nvSpPr>
          <p:cNvPr id="5" name="Titel 1"/>
          <p:cNvSpPr txBox="1"/>
          <p:nvPr/>
        </p:nvSpPr>
        <p:spPr bwMode="auto">
          <a:xfrm>
            <a:off x="457200" y="195486"/>
            <a:ext cx="8291840" cy="445429"/>
          </a:xfrm>
          <a:prstGeom prst="rect">
            <a:avLst/>
          </a:prstGeom>
        </p:spPr>
        <p:txBody>
          <a:bodyPr/>
          <a:lstStyle>
            <a:lvl1pPr algn="l" defTabSz="685800">
              <a:lnSpc>
                <a:spcPts val="3000"/>
              </a:lnSpc>
              <a:spcBef>
                <a:spcPts val="0"/>
              </a:spcBef>
              <a:buNone/>
              <a:defRPr lang="en-US" sz="2800" b="1">
                <a:solidFill>
                  <a:schemeClr val="accent1"/>
                </a:solidFill>
                <a:latin typeface="+mj-lt"/>
                <a:ea typeface="+mj-ea"/>
                <a:cs typeface="+mj-cs"/>
              </a:defRPr>
            </a:lvl1pPr>
          </a:lstStyle>
          <a:p>
            <a:pPr>
              <a:defRPr/>
            </a:pPr>
            <a:r>
              <a:rPr lang="de-DE" sz="2100" dirty="0">
                <a:solidFill>
                  <a:srgbClr val="0B4B91"/>
                </a:solidFill>
                <a:latin typeface="Montserrat" charset="0"/>
                <a:ea typeface="Montserrat" charset="0"/>
                <a:cs typeface="Montserrat" charset="0"/>
              </a:rPr>
              <a:t>Situation Anfang 2025:</a:t>
            </a:r>
            <a:endParaRPr dirty="0">
              <a:solidFill>
                <a:srgbClr val="0B4B91"/>
              </a:solidFill>
              <a:latin typeface="Montserrat" charset="0"/>
              <a:ea typeface="Montserrat" charset="0"/>
              <a:cs typeface="Montserrat" charset="0"/>
            </a:endParaRPr>
          </a:p>
        </p:txBody>
      </p:sp>
      <p:cxnSp>
        <p:nvCxnSpPr>
          <p:cNvPr id="6" name="Gerade Verbindung 5"/>
          <p:cNvCxnSpPr/>
          <p:nvPr/>
        </p:nvCxnSpPr>
        <p:spPr bwMode="auto">
          <a:xfrm>
            <a:off x="457200" y="843558"/>
            <a:ext cx="868680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7" name="Bild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8519059" y="195486"/>
            <a:ext cx="445429" cy="445429"/>
          </a:xfrm>
          <a:prstGeom prst="rect">
            <a:avLst/>
          </a:prstGeom>
        </p:spPr>
      </p:pic>
    </p:spTree>
    <p:extLst>
      <p:ext uri="{BB962C8B-B14F-4D97-AF65-F5344CB8AC3E}">
        <p14:creationId xmlns:p14="http://schemas.microsoft.com/office/powerpoint/2010/main" val="30052226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extfeld 2"/>
          <p:cNvSpPr txBox="1"/>
          <p:nvPr/>
        </p:nvSpPr>
        <p:spPr bwMode="auto">
          <a:xfrm>
            <a:off x="1015243" y="1491631"/>
            <a:ext cx="7008493" cy="2016223"/>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lang="de-DE" sz="3200" b="1" dirty="0">
                <a:solidFill>
                  <a:srgbClr val="0B4B91"/>
                </a:solidFill>
                <a:latin typeface="Montserrat" charset="0"/>
                <a:ea typeface="Montserrat" charset="0"/>
                <a:cs typeface="Montserrat" charset="0"/>
              </a:rPr>
              <a:t>02.</a:t>
            </a:r>
          </a:p>
          <a:p>
            <a:pPr algn="ctr">
              <a:defRPr/>
            </a:pPr>
            <a:r>
              <a:rPr lang="de-DE" sz="3200" b="1" dirty="0">
                <a:solidFill>
                  <a:srgbClr val="0B4B91"/>
                </a:solidFill>
                <a:latin typeface="Montserrat" charset="0"/>
                <a:ea typeface="Montserrat" charset="0"/>
                <a:cs typeface="Montserrat" charset="0"/>
              </a:rPr>
              <a:t>Warum tun wir nicht alles dagegen, was möglich ist?</a:t>
            </a:r>
          </a:p>
        </p:txBody>
      </p:sp>
      <p:pic>
        <p:nvPicPr>
          <p:cNvPr id="4" name="Bild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8519059" y="195486"/>
            <a:ext cx="445429" cy="445429"/>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p:nvPr/>
        </p:nvSpPr>
        <p:spPr bwMode="auto">
          <a:xfrm>
            <a:off x="611560" y="1131590"/>
            <a:ext cx="8137480" cy="792088"/>
          </a:xfrm>
          <a:prstGeom prst="rect">
            <a:avLst/>
          </a:prstGeom>
        </p:spPr>
        <p:txBody>
          <a:bodyPr vert="horz" lIns="91440" tIns="45720" rIns="91440" bIns="45720" rtlCol="0" anchor="t">
            <a:noAutofit/>
          </a:bodyPr>
          <a:lstStyle>
            <a:lvl1pPr algn="l" defTabSz="914400">
              <a:spcBef>
                <a:spcPts val="0"/>
              </a:spcBef>
              <a:buNone/>
              <a:defRPr sz="1600" b="1">
                <a:solidFill>
                  <a:schemeClr val="bg1"/>
                </a:solidFill>
                <a:latin typeface="Segoe UI"/>
                <a:ea typeface="Segoe UI"/>
                <a:cs typeface="Segoe UI"/>
              </a:defRPr>
            </a:lvl1pPr>
          </a:lstStyle>
          <a:p>
            <a:pPr marL="285750" indent="-285750">
              <a:lnSpc>
                <a:spcPct val="150000"/>
              </a:lnSpc>
              <a:buFont typeface="Arial" charset="0"/>
              <a:buChar char="•"/>
              <a:defRPr/>
            </a:pPr>
            <a:r>
              <a:rPr lang="de-DE" sz="1400" b="0" dirty="0">
                <a:solidFill>
                  <a:schemeClr val="tx1"/>
                </a:solidFill>
                <a:latin typeface="Lato" charset="0"/>
                <a:ea typeface="Lato" charset="0"/>
                <a:cs typeface="Lato" charset="0"/>
              </a:rPr>
              <a:t>Das </a:t>
            </a:r>
            <a:r>
              <a:rPr lang="de-DE" sz="1400" dirty="0">
                <a:solidFill>
                  <a:schemeClr val="tx1"/>
                </a:solidFill>
                <a:latin typeface="Lato" charset="0"/>
                <a:ea typeface="Lato" charset="0"/>
                <a:cs typeface="Lato" charset="0"/>
              </a:rPr>
              <a:t>Pariser Klimaschutzabkommen </a:t>
            </a:r>
            <a:r>
              <a:rPr lang="de-DE" sz="1400" b="0" dirty="0">
                <a:solidFill>
                  <a:schemeClr val="tx1"/>
                </a:solidFill>
                <a:latin typeface="Lato" charset="0"/>
                <a:ea typeface="Lato" charset="0"/>
                <a:cs typeface="Lato" charset="0"/>
              </a:rPr>
              <a:t>von 2015 zielt darauf, die Erderhitzung auf 1,5 °C, </a:t>
            </a:r>
            <a:br>
              <a:rPr lang="de-DE" sz="1400" b="0" dirty="0">
                <a:solidFill>
                  <a:schemeClr val="tx1"/>
                </a:solidFill>
                <a:latin typeface="Lato" charset="0"/>
                <a:ea typeface="Lato" charset="0"/>
                <a:cs typeface="Lato" charset="0"/>
              </a:rPr>
            </a:br>
            <a:r>
              <a:rPr lang="de-DE" sz="1400" b="0" dirty="0">
                <a:solidFill>
                  <a:schemeClr val="tx1"/>
                </a:solidFill>
                <a:latin typeface="Lato" charset="0"/>
                <a:ea typeface="Lato" charset="0"/>
                <a:cs typeface="Lato" charset="0"/>
              </a:rPr>
              <a:t>in jedem Fall aber auf weniger als 2 °C zu begrenzen. </a:t>
            </a:r>
          </a:p>
        </p:txBody>
      </p:sp>
      <p:cxnSp>
        <p:nvCxnSpPr>
          <p:cNvPr id="6" name="Gerade Verbindung 5"/>
          <p:cNvCxnSpPr/>
          <p:nvPr/>
        </p:nvCxnSpPr>
        <p:spPr bwMode="auto">
          <a:xfrm>
            <a:off x="457200" y="843558"/>
            <a:ext cx="868680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7" name="Bild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8519059" y="195486"/>
            <a:ext cx="445429" cy="445429"/>
          </a:xfrm>
          <a:prstGeom prst="rect">
            <a:avLst/>
          </a:prstGeom>
        </p:spPr>
      </p:pic>
      <p:sp>
        <p:nvSpPr>
          <p:cNvPr id="8" name="Titel 1"/>
          <p:cNvSpPr txBox="1"/>
          <p:nvPr/>
        </p:nvSpPr>
        <p:spPr bwMode="auto">
          <a:xfrm>
            <a:off x="457200" y="123479"/>
            <a:ext cx="6491064" cy="720080"/>
          </a:xfrm>
          <a:prstGeom prst="rect">
            <a:avLst/>
          </a:prstGeom>
        </p:spPr>
        <p:txBody>
          <a:bodyPr/>
          <a:lstStyle>
            <a:lvl1pPr algn="l" defTabSz="685800">
              <a:lnSpc>
                <a:spcPts val="3000"/>
              </a:lnSpc>
              <a:spcBef>
                <a:spcPts val="0"/>
              </a:spcBef>
              <a:buNone/>
              <a:defRPr lang="en-US" sz="2800" b="1">
                <a:solidFill>
                  <a:schemeClr val="accent1"/>
                </a:solidFill>
                <a:latin typeface="+mj-lt"/>
                <a:ea typeface="+mj-ea"/>
                <a:cs typeface="+mj-cs"/>
              </a:defRPr>
            </a:lvl1pPr>
          </a:lstStyle>
          <a:p>
            <a:pPr>
              <a:lnSpc>
                <a:spcPct val="100000"/>
              </a:lnSpc>
              <a:defRPr/>
            </a:pPr>
            <a:r>
              <a:rPr lang="de-DE" sz="1800" dirty="0">
                <a:solidFill>
                  <a:srgbClr val="0B4B91"/>
                </a:solidFill>
                <a:latin typeface="Montserrat" charset="0"/>
                <a:ea typeface="Montserrat" charset="0"/>
                <a:cs typeface="Montserrat" charset="0"/>
              </a:rPr>
              <a:t>Einiges haben wir gesetzlich geregelt. </a:t>
            </a:r>
          </a:p>
          <a:p>
            <a:pPr>
              <a:lnSpc>
                <a:spcPct val="100000"/>
              </a:lnSpc>
              <a:defRPr/>
            </a:pPr>
            <a:r>
              <a:rPr lang="de-DE" sz="1800" dirty="0">
                <a:solidFill>
                  <a:srgbClr val="0B4B91"/>
                </a:solidFill>
                <a:latin typeface="Montserrat" charset="0"/>
                <a:ea typeface="Montserrat" charset="0"/>
                <a:cs typeface="Montserrat" charset="0"/>
              </a:rPr>
              <a:t>Aber passiert das wirklich? </a:t>
            </a:r>
          </a:p>
        </p:txBody>
      </p:sp>
      <p:sp>
        <p:nvSpPr>
          <p:cNvPr id="10" name="Titel 1"/>
          <p:cNvSpPr txBox="1"/>
          <p:nvPr/>
        </p:nvSpPr>
        <p:spPr bwMode="auto">
          <a:xfrm>
            <a:off x="611560" y="3795886"/>
            <a:ext cx="8137480" cy="493788"/>
          </a:xfrm>
          <a:prstGeom prst="rect">
            <a:avLst/>
          </a:prstGeom>
        </p:spPr>
        <p:txBody>
          <a:bodyPr vert="horz" lIns="91440" tIns="45720" rIns="91440" bIns="45720" rtlCol="0" anchor="t">
            <a:noAutofit/>
          </a:bodyPr>
          <a:lstStyle>
            <a:lvl1pPr algn="l" defTabSz="914400">
              <a:spcBef>
                <a:spcPts val="0"/>
              </a:spcBef>
              <a:buNone/>
              <a:defRPr sz="1600" b="1">
                <a:solidFill>
                  <a:schemeClr val="bg1"/>
                </a:solidFill>
                <a:latin typeface="Segoe UI"/>
                <a:ea typeface="Segoe UI"/>
                <a:cs typeface="Segoe UI"/>
              </a:defRPr>
            </a:lvl1pPr>
          </a:lstStyle>
          <a:p>
            <a:pPr marL="285750" indent="-285750">
              <a:lnSpc>
                <a:spcPct val="150000"/>
              </a:lnSpc>
              <a:buFont typeface="Arial" charset="0"/>
              <a:buChar char="•"/>
              <a:defRPr/>
            </a:pPr>
            <a:r>
              <a:rPr lang="de-DE" sz="1400" b="0" dirty="0">
                <a:solidFill>
                  <a:schemeClr val="tx1"/>
                </a:solidFill>
                <a:latin typeface="Lato" charset="0"/>
                <a:ea typeface="Lato" charset="0"/>
                <a:cs typeface="Lato" charset="0"/>
              </a:rPr>
              <a:t>Z. B. das </a:t>
            </a:r>
            <a:r>
              <a:rPr lang="de-DE" sz="1400" dirty="0">
                <a:solidFill>
                  <a:schemeClr val="tx1"/>
                </a:solidFill>
                <a:latin typeface="Lato" charset="0"/>
                <a:ea typeface="Lato" charset="0"/>
                <a:cs typeface="Lato" charset="0"/>
              </a:rPr>
              <a:t>Gebäudeenergiegesetz</a:t>
            </a:r>
            <a:r>
              <a:rPr lang="de-DE" sz="1400" b="0" dirty="0">
                <a:solidFill>
                  <a:schemeClr val="tx1"/>
                </a:solidFill>
                <a:latin typeface="Lato" charset="0"/>
                <a:ea typeface="Lato" charset="0"/>
                <a:cs typeface="Lato" charset="0"/>
              </a:rPr>
              <a:t> und die </a:t>
            </a:r>
            <a:r>
              <a:rPr lang="de-DE" sz="1400" dirty="0">
                <a:solidFill>
                  <a:schemeClr val="tx1"/>
                </a:solidFill>
                <a:latin typeface="Lato" charset="0"/>
                <a:ea typeface="Lato" charset="0"/>
                <a:cs typeface="Lato" charset="0"/>
              </a:rPr>
              <a:t>Festsetzung von CO</a:t>
            </a:r>
            <a:r>
              <a:rPr lang="de-DE" sz="1400" baseline="-25000" dirty="0">
                <a:solidFill>
                  <a:schemeClr val="tx1"/>
                </a:solidFill>
                <a:latin typeface="Lato" charset="0"/>
                <a:ea typeface="Lato" charset="0"/>
                <a:cs typeface="Lato" charset="0"/>
              </a:rPr>
              <a:t>2</a:t>
            </a:r>
            <a:r>
              <a:rPr lang="de-DE" sz="1400" dirty="0">
                <a:solidFill>
                  <a:schemeClr val="tx1"/>
                </a:solidFill>
                <a:latin typeface="Lato" charset="0"/>
                <a:ea typeface="Lato" charset="0"/>
                <a:cs typeface="Lato" charset="0"/>
              </a:rPr>
              <a:t>-Emissionsnormen für neue PKW</a:t>
            </a:r>
            <a:r>
              <a:rPr lang="de-DE" sz="1400" b="0" dirty="0">
                <a:solidFill>
                  <a:schemeClr val="tx1"/>
                </a:solidFill>
                <a:latin typeface="Lato" charset="0"/>
                <a:ea typeface="Lato" charset="0"/>
                <a:cs typeface="Lato" charset="0"/>
              </a:rPr>
              <a:t> </a:t>
            </a:r>
          </a:p>
        </p:txBody>
      </p:sp>
      <p:sp>
        <p:nvSpPr>
          <p:cNvPr id="11" name="Titel 1"/>
          <p:cNvSpPr txBox="1"/>
          <p:nvPr/>
        </p:nvSpPr>
        <p:spPr bwMode="auto">
          <a:xfrm>
            <a:off x="899592" y="1779662"/>
            <a:ext cx="8137480" cy="432047"/>
          </a:xfrm>
          <a:prstGeom prst="rect">
            <a:avLst/>
          </a:prstGeom>
        </p:spPr>
        <p:txBody>
          <a:bodyPr vert="horz" lIns="91440" tIns="45720" rIns="91440" bIns="45720" rtlCol="0" anchor="t">
            <a:noAutofit/>
          </a:bodyPr>
          <a:lstStyle>
            <a:lvl1pPr algn="l" defTabSz="914400">
              <a:spcBef>
                <a:spcPts val="0"/>
              </a:spcBef>
              <a:buNone/>
              <a:defRPr sz="1600" b="1">
                <a:solidFill>
                  <a:schemeClr val="bg1"/>
                </a:solidFill>
                <a:latin typeface="Segoe UI"/>
                <a:ea typeface="Segoe UI"/>
                <a:cs typeface="Segoe UI"/>
              </a:defRPr>
            </a:lvl1pPr>
          </a:lstStyle>
          <a:p>
            <a:pPr>
              <a:lnSpc>
                <a:spcPct val="150000"/>
              </a:lnSpc>
              <a:defRPr/>
            </a:pPr>
            <a:r>
              <a:rPr lang="de-DE" sz="1400" b="0" dirty="0">
                <a:solidFill>
                  <a:srgbClr val="C00000"/>
                </a:solidFill>
                <a:latin typeface="Lato" charset="0"/>
                <a:ea typeface="Lato" charset="0"/>
                <a:cs typeface="Lato" charset="0"/>
              </a:rPr>
              <a:t>Leider hapert es mit der Umsetzung.</a:t>
            </a:r>
          </a:p>
        </p:txBody>
      </p:sp>
      <p:sp>
        <p:nvSpPr>
          <p:cNvPr id="12" name="Titel 1"/>
          <p:cNvSpPr txBox="1"/>
          <p:nvPr/>
        </p:nvSpPr>
        <p:spPr bwMode="auto">
          <a:xfrm>
            <a:off x="611560" y="2427733"/>
            <a:ext cx="8137480" cy="792088"/>
          </a:xfrm>
          <a:prstGeom prst="rect">
            <a:avLst/>
          </a:prstGeom>
        </p:spPr>
        <p:txBody>
          <a:bodyPr vert="horz" lIns="91440" tIns="45720" rIns="91440" bIns="45720" rtlCol="0" anchor="t">
            <a:noAutofit/>
          </a:bodyPr>
          <a:lstStyle>
            <a:lvl1pPr algn="l" defTabSz="914400">
              <a:spcBef>
                <a:spcPts val="0"/>
              </a:spcBef>
              <a:buNone/>
              <a:defRPr sz="1600" b="1">
                <a:solidFill>
                  <a:schemeClr val="bg1"/>
                </a:solidFill>
                <a:latin typeface="Segoe UI"/>
                <a:ea typeface="Segoe UI"/>
                <a:cs typeface="Segoe UI"/>
              </a:defRPr>
            </a:lvl1pPr>
          </a:lstStyle>
          <a:p>
            <a:pPr marL="285750" indent="-285750">
              <a:lnSpc>
                <a:spcPct val="150000"/>
              </a:lnSpc>
              <a:buFont typeface="Arial" charset="0"/>
              <a:buChar char="•"/>
              <a:defRPr/>
            </a:pPr>
            <a:r>
              <a:rPr lang="de-DE" sz="1400" b="0" dirty="0">
                <a:solidFill>
                  <a:schemeClr val="tx1"/>
                </a:solidFill>
                <a:latin typeface="Lato" charset="0"/>
                <a:ea typeface="Lato" charset="0"/>
                <a:cs typeface="Lato" charset="0"/>
              </a:rPr>
              <a:t>Das deutsche </a:t>
            </a:r>
            <a:r>
              <a:rPr lang="de-DE" sz="1400" dirty="0">
                <a:solidFill>
                  <a:schemeClr val="tx1"/>
                </a:solidFill>
                <a:latin typeface="Lato" charset="0"/>
                <a:ea typeface="Lato" charset="0"/>
                <a:cs typeface="Lato" charset="0"/>
              </a:rPr>
              <a:t>Klimaschutzgesetz</a:t>
            </a:r>
            <a:r>
              <a:rPr lang="de-DE" sz="1400" b="0" dirty="0">
                <a:solidFill>
                  <a:schemeClr val="tx1"/>
                </a:solidFill>
                <a:latin typeface="Lato" charset="0"/>
                <a:ea typeface="Lato" charset="0"/>
                <a:cs typeface="Lato" charset="0"/>
              </a:rPr>
              <a:t> zielt auf Klimaneutralität 2045 und wurde durch das Verfassungsgericht bereits gestärkt. </a:t>
            </a:r>
          </a:p>
        </p:txBody>
      </p:sp>
      <p:sp>
        <p:nvSpPr>
          <p:cNvPr id="13" name="Titel 1"/>
          <p:cNvSpPr txBox="1"/>
          <p:nvPr/>
        </p:nvSpPr>
        <p:spPr bwMode="auto">
          <a:xfrm>
            <a:off x="899592" y="3075807"/>
            <a:ext cx="8137480" cy="432047"/>
          </a:xfrm>
          <a:prstGeom prst="rect">
            <a:avLst/>
          </a:prstGeom>
        </p:spPr>
        <p:txBody>
          <a:bodyPr vert="horz" lIns="91440" tIns="45720" rIns="91440" bIns="45720" rtlCol="0" anchor="t">
            <a:noAutofit/>
          </a:bodyPr>
          <a:lstStyle>
            <a:lvl1pPr algn="l" defTabSz="914400">
              <a:spcBef>
                <a:spcPts val="0"/>
              </a:spcBef>
              <a:buNone/>
              <a:defRPr sz="1600" b="1">
                <a:solidFill>
                  <a:schemeClr val="bg1"/>
                </a:solidFill>
                <a:latin typeface="Segoe UI"/>
                <a:ea typeface="Segoe UI"/>
                <a:cs typeface="Segoe UI"/>
              </a:defRPr>
            </a:lvl1pPr>
          </a:lstStyle>
          <a:p>
            <a:pPr>
              <a:lnSpc>
                <a:spcPct val="150000"/>
              </a:lnSpc>
              <a:defRPr/>
            </a:pPr>
            <a:r>
              <a:rPr lang="de-DE" sz="1400" b="0" dirty="0">
                <a:solidFill>
                  <a:srgbClr val="C00000"/>
                </a:solidFill>
                <a:latin typeface="Lato" charset="0"/>
                <a:ea typeface="Lato" charset="0"/>
                <a:cs typeface="Lato" charset="0"/>
              </a:rPr>
              <a:t>Leider streben einige Parteien an, das Gesetz aufzuweichen. </a:t>
            </a:r>
          </a:p>
        </p:txBody>
      </p:sp>
      <p:sp>
        <p:nvSpPr>
          <p:cNvPr id="14" name="Titel 1"/>
          <p:cNvSpPr txBox="1"/>
          <p:nvPr/>
        </p:nvSpPr>
        <p:spPr bwMode="auto">
          <a:xfrm>
            <a:off x="899592" y="4155926"/>
            <a:ext cx="8137480" cy="432047"/>
          </a:xfrm>
          <a:prstGeom prst="rect">
            <a:avLst/>
          </a:prstGeom>
        </p:spPr>
        <p:txBody>
          <a:bodyPr vert="horz" lIns="91440" tIns="45720" rIns="91440" bIns="45720" rtlCol="0" anchor="t">
            <a:noAutofit/>
          </a:bodyPr>
          <a:lstStyle>
            <a:lvl1pPr algn="l" defTabSz="914400">
              <a:spcBef>
                <a:spcPts val="0"/>
              </a:spcBef>
              <a:buNone/>
              <a:defRPr sz="1600" b="1">
                <a:solidFill>
                  <a:schemeClr val="bg1"/>
                </a:solidFill>
                <a:latin typeface="Segoe UI"/>
                <a:ea typeface="Segoe UI"/>
                <a:cs typeface="Segoe UI"/>
              </a:defRPr>
            </a:lvl1pPr>
          </a:lstStyle>
          <a:p>
            <a:pPr>
              <a:lnSpc>
                <a:spcPct val="150000"/>
              </a:lnSpc>
              <a:defRPr/>
            </a:pPr>
            <a:r>
              <a:rPr lang="de-DE" sz="1400" b="0" dirty="0">
                <a:solidFill>
                  <a:srgbClr val="C00000"/>
                </a:solidFill>
                <a:latin typeface="Lato" charset="0"/>
                <a:ea typeface="Lato" charset="0"/>
                <a:cs typeface="Lato" charset="0"/>
              </a:rPr>
              <a:t>Beide Vorschriften werden von einigen Parteien in Frage gestellt. </a:t>
            </a:r>
          </a:p>
        </p:txBody>
      </p:sp>
    </p:spTree>
    <p:extLst>
      <p:ext uri="{BB962C8B-B14F-4D97-AF65-F5344CB8AC3E}">
        <p14:creationId xmlns:p14="http://schemas.microsoft.com/office/powerpoint/2010/main" val="8696026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p:nvPr/>
        </p:nvSpPr>
        <p:spPr bwMode="auto">
          <a:xfrm>
            <a:off x="611560" y="1131590"/>
            <a:ext cx="8137480" cy="3528392"/>
          </a:xfrm>
          <a:prstGeom prst="rect">
            <a:avLst/>
          </a:prstGeom>
        </p:spPr>
        <p:txBody>
          <a:bodyPr vert="horz" lIns="91440" tIns="45720" rIns="91440" bIns="45720" rtlCol="0" anchor="t">
            <a:noAutofit/>
          </a:bodyPr>
          <a:lstStyle>
            <a:lvl1pPr algn="l" defTabSz="914400">
              <a:spcBef>
                <a:spcPts val="0"/>
              </a:spcBef>
              <a:buNone/>
              <a:defRPr sz="1600" b="1">
                <a:solidFill>
                  <a:schemeClr val="bg1"/>
                </a:solidFill>
                <a:latin typeface="Segoe UI"/>
                <a:ea typeface="Segoe UI"/>
                <a:cs typeface="Segoe UI"/>
              </a:defRPr>
            </a:lvl1pPr>
          </a:lstStyle>
          <a:p>
            <a:pPr>
              <a:lnSpc>
                <a:spcPct val="150000"/>
              </a:lnSpc>
              <a:defRPr/>
            </a:pPr>
            <a:r>
              <a:rPr lang="de-DE" sz="1400" b="0" i="1" dirty="0">
                <a:solidFill>
                  <a:schemeClr val="tx1"/>
                </a:solidFill>
                <a:latin typeface="Lato" charset="0"/>
                <a:ea typeface="Lato" charset="0"/>
                <a:cs typeface="Lato" charset="0"/>
              </a:rPr>
              <a:t>„Gesellschaft und Unternehmen nicht überfordern“</a:t>
            </a:r>
          </a:p>
          <a:p>
            <a:pPr>
              <a:lnSpc>
                <a:spcPct val="150000"/>
              </a:lnSpc>
              <a:defRPr/>
            </a:pPr>
            <a:endParaRPr lang="de-DE" sz="1400" b="0" i="1" dirty="0">
              <a:solidFill>
                <a:schemeClr val="tx1"/>
              </a:solidFill>
              <a:latin typeface="Lato" charset="0"/>
              <a:ea typeface="Lato" charset="0"/>
              <a:cs typeface="Lato" charset="0"/>
            </a:endParaRPr>
          </a:p>
          <a:p>
            <a:pPr>
              <a:lnSpc>
                <a:spcPct val="150000"/>
              </a:lnSpc>
              <a:defRPr/>
            </a:pPr>
            <a:r>
              <a:rPr lang="de-DE" sz="1400" b="0" i="1" dirty="0">
                <a:solidFill>
                  <a:schemeClr val="tx1"/>
                </a:solidFill>
                <a:latin typeface="Lato" charset="0"/>
                <a:ea typeface="Lato" charset="0"/>
                <a:cs typeface="Lato" charset="0"/>
              </a:rPr>
              <a:t>„Klimaschutz mit Augenmaß“</a:t>
            </a:r>
          </a:p>
          <a:p>
            <a:pPr>
              <a:lnSpc>
                <a:spcPct val="150000"/>
              </a:lnSpc>
              <a:defRPr/>
            </a:pPr>
            <a:endParaRPr lang="de-DE" sz="1400" b="0" i="1" dirty="0">
              <a:solidFill>
                <a:schemeClr val="tx1"/>
              </a:solidFill>
              <a:latin typeface="Lato" charset="0"/>
              <a:ea typeface="Lato" charset="0"/>
              <a:cs typeface="Lato" charset="0"/>
            </a:endParaRPr>
          </a:p>
          <a:p>
            <a:pPr>
              <a:lnSpc>
                <a:spcPct val="150000"/>
              </a:lnSpc>
              <a:defRPr/>
            </a:pPr>
            <a:r>
              <a:rPr lang="de-DE" sz="1400" b="0" i="1" dirty="0">
                <a:solidFill>
                  <a:schemeClr val="tx1"/>
                </a:solidFill>
                <a:latin typeface="Lato" charset="0"/>
                <a:ea typeface="Lato" charset="0"/>
                <a:cs typeface="Lato" charset="0"/>
              </a:rPr>
              <a:t>„Kein Alarmismus - die Welt geht doch morgen bestimmt noch nicht unter.“</a:t>
            </a:r>
            <a:br>
              <a:rPr lang="de-DE" sz="1400" b="0" i="1" dirty="0">
                <a:solidFill>
                  <a:schemeClr val="tx1"/>
                </a:solidFill>
                <a:latin typeface="Lato" charset="0"/>
                <a:ea typeface="Lato" charset="0"/>
                <a:cs typeface="Lato" charset="0"/>
              </a:rPr>
            </a:br>
            <a:endParaRPr lang="de-DE" sz="1400" b="0" i="1" dirty="0">
              <a:solidFill>
                <a:schemeClr val="tx1"/>
              </a:solidFill>
              <a:latin typeface="Lato" charset="0"/>
              <a:ea typeface="Lato" charset="0"/>
              <a:cs typeface="Lato" charset="0"/>
            </a:endParaRPr>
          </a:p>
          <a:p>
            <a:pPr>
              <a:lnSpc>
                <a:spcPct val="150000"/>
              </a:lnSpc>
              <a:defRPr/>
            </a:pPr>
            <a:r>
              <a:rPr lang="de-DE" sz="1400" b="0" i="1" dirty="0">
                <a:solidFill>
                  <a:schemeClr val="tx1"/>
                </a:solidFill>
                <a:latin typeface="Lato" charset="0"/>
                <a:ea typeface="Lato" charset="0"/>
                <a:cs typeface="Lato" charset="0"/>
              </a:rPr>
              <a:t>„Technologieoffenheit - kein Verbrenner-Aus!“</a:t>
            </a:r>
            <a:br>
              <a:rPr lang="de-DE" sz="1400" b="0" i="1" dirty="0">
                <a:solidFill>
                  <a:schemeClr val="tx1"/>
                </a:solidFill>
                <a:latin typeface="Lato" charset="0"/>
                <a:ea typeface="Lato" charset="0"/>
                <a:cs typeface="Lato" charset="0"/>
              </a:rPr>
            </a:br>
            <a:endParaRPr lang="de-DE" sz="1400" b="0" i="1" dirty="0">
              <a:solidFill>
                <a:schemeClr val="tx1"/>
              </a:solidFill>
              <a:latin typeface="Lato" charset="0"/>
              <a:ea typeface="Lato" charset="0"/>
              <a:cs typeface="Lato" charset="0"/>
            </a:endParaRPr>
          </a:p>
          <a:p>
            <a:pPr>
              <a:lnSpc>
                <a:spcPct val="150000"/>
              </a:lnSpc>
              <a:defRPr/>
            </a:pPr>
            <a:r>
              <a:rPr lang="de-DE" sz="1400" b="0" i="1" dirty="0">
                <a:solidFill>
                  <a:schemeClr val="tx1"/>
                </a:solidFill>
                <a:latin typeface="Lato" charset="0"/>
                <a:ea typeface="Lato" charset="0"/>
                <a:cs typeface="Lato" charset="0"/>
              </a:rPr>
              <a:t>„Wir können doch grünes Heizöl und E-Fuels aus Wasserstoff herstellen.“ </a:t>
            </a:r>
            <a:r>
              <a:rPr lang="de-DE" sz="1400" b="0" dirty="0">
                <a:solidFill>
                  <a:schemeClr val="tx1"/>
                </a:solidFill>
                <a:latin typeface="Lato" charset="0"/>
                <a:ea typeface="Lato" charset="0"/>
                <a:cs typeface="Lato" charset="0"/>
              </a:rPr>
              <a:t> </a:t>
            </a:r>
          </a:p>
          <a:p>
            <a:pPr>
              <a:lnSpc>
                <a:spcPct val="150000"/>
              </a:lnSpc>
              <a:defRPr/>
            </a:pPr>
            <a:endParaRPr lang="de-DE" sz="1400" b="0" i="1" dirty="0">
              <a:solidFill>
                <a:schemeClr val="tx1"/>
              </a:solidFill>
              <a:latin typeface="Lato" charset="0"/>
              <a:ea typeface="Lato" charset="0"/>
              <a:cs typeface="Lato" charset="0"/>
            </a:endParaRPr>
          </a:p>
        </p:txBody>
      </p:sp>
      <p:cxnSp>
        <p:nvCxnSpPr>
          <p:cNvPr id="6" name="Gerade Verbindung 5"/>
          <p:cNvCxnSpPr/>
          <p:nvPr/>
        </p:nvCxnSpPr>
        <p:spPr bwMode="auto">
          <a:xfrm>
            <a:off x="457200" y="843558"/>
            <a:ext cx="868680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7" name="Bild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8519059" y="195486"/>
            <a:ext cx="445429" cy="445429"/>
          </a:xfrm>
          <a:prstGeom prst="rect">
            <a:avLst/>
          </a:prstGeom>
        </p:spPr>
      </p:pic>
      <p:sp>
        <p:nvSpPr>
          <p:cNvPr id="15" name="Titel 1"/>
          <p:cNvSpPr txBox="1"/>
          <p:nvPr/>
        </p:nvSpPr>
        <p:spPr bwMode="auto">
          <a:xfrm>
            <a:off x="457200" y="195486"/>
            <a:ext cx="8291840" cy="445429"/>
          </a:xfrm>
          <a:prstGeom prst="rect">
            <a:avLst/>
          </a:prstGeom>
        </p:spPr>
        <p:txBody>
          <a:bodyPr/>
          <a:lstStyle>
            <a:lvl1pPr algn="l" defTabSz="685800">
              <a:lnSpc>
                <a:spcPts val="3000"/>
              </a:lnSpc>
              <a:spcBef>
                <a:spcPts val="0"/>
              </a:spcBef>
              <a:buNone/>
              <a:defRPr lang="en-US" sz="2800" b="1">
                <a:solidFill>
                  <a:schemeClr val="accent1"/>
                </a:solidFill>
                <a:latin typeface="+mj-lt"/>
                <a:ea typeface="+mj-ea"/>
                <a:cs typeface="+mj-cs"/>
              </a:defRPr>
            </a:lvl1pPr>
          </a:lstStyle>
          <a:p>
            <a:pPr>
              <a:defRPr/>
            </a:pPr>
            <a:r>
              <a:rPr lang="de-DE" sz="2100" dirty="0">
                <a:solidFill>
                  <a:srgbClr val="0B4B91"/>
                </a:solidFill>
                <a:latin typeface="Montserrat" charset="0"/>
                <a:ea typeface="Montserrat" charset="0"/>
                <a:cs typeface="Montserrat" charset="0"/>
              </a:rPr>
              <a:t>So wird Handlungsnotwendigkeit kleingeredet:</a:t>
            </a:r>
            <a:endParaRPr dirty="0">
              <a:solidFill>
                <a:srgbClr val="0B4B91"/>
              </a:solidFill>
              <a:latin typeface="Montserrat" charset="0"/>
              <a:ea typeface="Montserrat" charset="0"/>
              <a:cs typeface="Montserrat" charset="0"/>
            </a:endParaRPr>
          </a:p>
        </p:txBody>
      </p:sp>
    </p:spTree>
    <p:extLst>
      <p:ext uri="{BB962C8B-B14F-4D97-AF65-F5344CB8AC3E}">
        <p14:creationId xmlns:p14="http://schemas.microsoft.com/office/powerpoint/2010/main" val="111830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457200" y="70338"/>
            <a:ext cx="8363272" cy="367550"/>
          </a:xfrm>
        </p:spPr>
        <p:txBody>
          <a:bodyPr/>
          <a:lstStyle/>
          <a:p>
            <a:pPr>
              <a:defRPr/>
            </a:pPr>
            <a:r>
              <a:rPr lang="de-DE"/>
              <a:t>Was kommt auf Sie zu</a:t>
            </a:r>
            <a:endParaRPr/>
          </a:p>
        </p:txBody>
      </p:sp>
      <p:sp>
        <p:nvSpPr>
          <p:cNvPr id="8" name="Titel 1"/>
          <p:cNvSpPr txBox="1"/>
          <p:nvPr/>
        </p:nvSpPr>
        <p:spPr bwMode="auto">
          <a:xfrm>
            <a:off x="395536" y="4948013"/>
            <a:ext cx="8496944" cy="195487"/>
          </a:xfrm>
          <a:prstGeom prst="rect">
            <a:avLst/>
          </a:prstGeom>
        </p:spPr>
        <p:txBody>
          <a:bodyPr vert="horz" lIns="91440" tIns="45720" rIns="91440" bIns="45720" rtlCol="0" anchor="ctr">
            <a:noAutofit/>
          </a:bodyPr>
          <a:lstStyle>
            <a:lvl1pPr algn="l" defTabSz="914400">
              <a:spcBef>
                <a:spcPts val="0"/>
              </a:spcBef>
              <a:buNone/>
              <a:defRPr sz="1600" b="1">
                <a:solidFill>
                  <a:schemeClr val="bg1"/>
                </a:solidFill>
                <a:latin typeface="Segoe UI"/>
                <a:ea typeface="Segoe UI"/>
                <a:cs typeface="Segoe UI"/>
              </a:defRPr>
            </a:lvl1pPr>
          </a:lstStyle>
          <a:p>
            <a:pPr>
              <a:defRPr/>
            </a:pPr>
            <a:r>
              <a:rPr lang="de-DE" sz="1100"/>
              <a:t> </a:t>
            </a:r>
            <a:endParaRPr/>
          </a:p>
        </p:txBody>
      </p:sp>
      <p:sp>
        <p:nvSpPr>
          <p:cNvPr id="7" name="Titel 1"/>
          <p:cNvSpPr txBox="1"/>
          <p:nvPr/>
        </p:nvSpPr>
        <p:spPr bwMode="auto">
          <a:xfrm>
            <a:off x="611560" y="1131590"/>
            <a:ext cx="8496944" cy="3240360"/>
          </a:xfrm>
          <a:prstGeom prst="rect">
            <a:avLst/>
          </a:prstGeom>
        </p:spPr>
        <p:txBody>
          <a:bodyPr vert="horz" lIns="91440" tIns="45720" rIns="91440" bIns="45720" rtlCol="0" anchor="t">
            <a:noAutofit/>
          </a:bodyPr>
          <a:lstStyle>
            <a:lvl1pPr algn="l" defTabSz="914400">
              <a:spcBef>
                <a:spcPts val="0"/>
              </a:spcBef>
              <a:buNone/>
              <a:defRPr sz="1600" b="1">
                <a:solidFill>
                  <a:schemeClr val="bg1"/>
                </a:solidFill>
                <a:latin typeface="Segoe UI"/>
                <a:ea typeface="Segoe UI"/>
                <a:cs typeface="Segoe UI"/>
              </a:defRPr>
            </a:lvl1pPr>
          </a:lstStyle>
          <a:p>
            <a:pPr marL="342900" indent="-342900">
              <a:lnSpc>
                <a:spcPct val="150000"/>
              </a:lnSpc>
              <a:buAutoNum type="arabicPeriod"/>
              <a:defRPr/>
            </a:pPr>
            <a:r>
              <a:rPr lang="de-DE" sz="1400" b="0" dirty="0">
                <a:solidFill>
                  <a:schemeClr val="tx1"/>
                </a:solidFill>
                <a:latin typeface="Lato" charset="0"/>
                <a:ea typeface="Lato" charset="0"/>
                <a:cs typeface="Lato" charset="0"/>
              </a:rPr>
              <a:t>Der Klimawandel und die Klimakrise</a:t>
            </a:r>
            <a:endParaRPr sz="1400" b="0" dirty="0">
              <a:latin typeface="Lato" charset="0"/>
              <a:ea typeface="Lato" charset="0"/>
              <a:cs typeface="Lato" charset="0"/>
            </a:endParaRPr>
          </a:p>
          <a:p>
            <a:pPr marL="342900" indent="-342900">
              <a:lnSpc>
                <a:spcPct val="150000"/>
              </a:lnSpc>
              <a:buAutoNum type="arabicPeriod"/>
              <a:defRPr/>
            </a:pPr>
            <a:r>
              <a:rPr lang="de-DE" sz="1400" b="0" i="0" u="none" strike="noStrike" cap="none" spc="0" dirty="0">
                <a:solidFill>
                  <a:schemeClr val="tx1"/>
                </a:solidFill>
                <a:latin typeface="Lato" charset="0"/>
                <a:ea typeface="Lato" charset="0"/>
                <a:cs typeface="Lato" charset="0"/>
              </a:rPr>
              <a:t>Warum tun wir nicht alles dagegen, was möglich ist?</a:t>
            </a:r>
            <a:endParaRPr sz="1400" b="0" dirty="0">
              <a:latin typeface="Lato" charset="0"/>
              <a:ea typeface="Lato" charset="0"/>
              <a:cs typeface="Lato" charset="0"/>
            </a:endParaRPr>
          </a:p>
          <a:p>
            <a:pPr marL="342900" indent="-342900">
              <a:lnSpc>
                <a:spcPct val="150000"/>
              </a:lnSpc>
              <a:buAutoNum type="arabicPeriod"/>
              <a:defRPr/>
            </a:pPr>
            <a:r>
              <a:rPr lang="de-DE" sz="1400" b="0" dirty="0">
                <a:solidFill>
                  <a:schemeClr val="tx1"/>
                </a:solidFill>
                <a:latin typeface="Lato" charset="0"/>
                <a:ea typeface="Lato" charset="0"/>
                <a:cs typeface="Lato" charset="0"/>
              </a:rPr>
              <a:t>Wie sich die Klimakrise gerade jetzt verschärft und beschleunigt</a:t>
            </a:r>
            <a:endParaRPr sz="1400" b="0" dirty="0">
              <a:latin typeface="Lato" charset="0"/>
              <a:ea typeface="Lato" charset="0"/>
              <a:cs typeface="Lato" charset="0"/>
            </a:endParaRPr>
          </a:p>
          <a:p>
            <a:pPr marL="342900" indent="-342900">
              <a:lnSpc>
                <a:spcPct val="150000"/>
              </a:lnSpc>
              <a:buAutoNum type="arabicPeriod"/>
              <a:defRPr/>
            </a:pPr>
            <a:r>
              <a:rPr lang="de-DE" sz="1400" b="0" dirty="0">
                <a:solidFill>
                  <a:schemeClr val="tx1"/>
                </a:solidFill>
                <a:latin typeface="Lato" charset="0"/>
                <a:ea typeface="Lato" charset="0"/>
                <a:cs typeface="Lato" charset="0"/>
              </a:rPr>
              <a:t>Was wir gegen die Klimakrise tun werden.</a:t>
            </a:r>
          </a:p>
          <a:p>
            <a:pPr marL="800100" lvl="1" indent="-342900">
              <a:lnSpc>
                <a:spcPct val="150000"/>
              </a:lnSpc>
              <a:buAutoNum type="arabicPeriod"/>
              <a:defRPr/>
            </a:pPr>
            <a:r>
              <a:rPr lang="de-DE" sz="1400" dirty="0">
                <a:latin typeface="Lato" charset="0"/>
                <a:ea typeface="Lato" charset="0"/>
                <a:cs typeface="Lato" charset="0"/>
              </a:rPr>
              <a:t>i</a:t>
            </a:r>
            <a:r>
              <a:rPr lang="de-DE" sz="1400" dirty="0">
                <a:solidFill>
                  <a:schemeClr val="tx1"/>
                </a:solidFill>
                <a:latin typeface="Lato" charset="0"/>
                <a:ea typeface="Lato" charset="0"/>
                <a:cs typeface="Lato" charset="0"/>
              </a:rPr>
              <a:t>n der Stromproduktion</a:t>
            </a:r>
          </a:p>
          <a:p>
            <a:pPr marL="800100" lvl="1" indent="-342900">
              <a:lnSpc>
                <a:spcPct val="150000"/>
              </a:lnSpc>
              <a:buAutoNum type="arabicPeriod"/>
              <a:defRPr/>
            </a:pPr>
            <a:r>
              <a:rPr lang="de-DE" sz="1400" dirty="0">
                <a:latin typeface="Lato" charset="0"/>
                <a:ea typeface="Lato" charset="0"/>
                <a:cs typeface="Lato" charset="0"/>
              </a:rPr>
              <a:t>beim Heizen</a:t>
            </a:r>
          </a:p>
          <a:p>
            <a:pPr marL="800100" lvl="1" indent="-342900">
              <a:lnSpc>
                <a:spcPct val="150000"/>
              </a:lnSpc>
              <a:buAutoNum type="arabicPeriod"/>
              <a:defRPr/>
            </a:pPr>
            <a:r>
              <a:rPr lang="de-DE" sz="1400" dirty="0">
                <a:solidFill>
                  <a:schemeClr val="tx1"/>
                </a:solidFill>
                <a:latin typeface="Lato" charset="0"/>
                <a:ea typeface="Lato" charset="0"/>
                <a:cs typeface="Lato" charset="0"/>
              </a:rPr>
              <a:t>beim Fahren</a:t>
            </a:r>
          </a:p>
          <a:p>
            <a:pPr marL="800100" lvl="1" indent="-342900">
              <a:lnSpc>
                <a:spcPct val="150000"/>
              </a:lnSpc>
              <a:buAutoNum type="arabicPeriod"/>
              <a:defRPr/>
            </a:pPr>
            <a:r>
              <a:rPr lang="de-DE" sz="1400" dirty="0">
                <a:latin typeface="Lato" charset="0"/>
                <a:ea typeface="Lato" charset="0"/>
                <a:cs typeface="Lato" charset="0"/>
              </a:rPr>
              <a:t>beim Essen</a:t>
            </a:r>
            <a:endParaRPr lang="de-DE" sz="1400" dirty="0">
              <a:solidFill>
                <a:schemeClr val="tx1"/>
              </a:solidFill>
              <a:latin typeface="Lato" charset="0"/>
              <a:ea typeface="Lato" charset="0"/>
              <a:cs typeface="Lato" charset="0"/>
            </a:endParaRPr>
          </a:p>
          <a:p>
            <a:pPr marL="342900" indent="-342900">
              <a:lnSpc>
                <a:spcPct val="150000"/>
              </a:lnSpc>
              <a:buAutoNum type="arabicPeriod"/>
              <a:defRPr/>
            </a:pPr>
            <a:r>
              <a:rPr lang="de-DE" sz="1400" b="0" dirty="0">
                <a:solidFill>
                  <a:schemeClr val="tx1"/>
                </a:solidFill>
                <a:latin typeface="Lato" charset="0"/>
                <a:ea typeface="Lato" charset="0"/>
                <a:cs typeface="Lato" charset="0"/>
              </a:rPr>
              <a:t>Wo kommt der ganze Strom in Zukunft her?</a:t>
            </a:r>
          </a:p>
          <a:p>
            <a:pPr marL="342900" indent="-342900">
              <a:lnSpc>
                <a:spcPct val="150000"/>
              </a:lnSpc>
              <a:buAutoNum type="arabicPeriod"/>
              <a:defRPr/>
            </a:pPr>
            <a:r>
              <a:rPr lang="de-DE" sz="1400" b="0" dirty="0">
                <a:solidFill>
                  <a:schemeClr val="tx1"/>
                </a:solidFill>
                <a:latin typeface="Lato" charset="0"/>
                <a:ea typeface="Lato" charset="0"/>
                <a:cs typeface="Lato" charset="0"/>
              </a:rPr>
              <a:t>Was bedeutet das alles für die Wirtschaft</a:t>
            </a:r>
            <a:endParaRPr sz="1400" b="0" dirty="0">
              <a:latin typeface="Lato" charset="0"/>
              <a:ea typeface="Lato" charset="0"/>
              <a:cs typeface="Lato" charset="0"/>
            </a:endParaRPr>
          </a:p>
          <a:p>
            <a:pPr marL="342900" indent="-342900">
              <a:lnSpc>
                <a:spcPct val="150000"/>
              </a:lnSpc>
              <a:buAutoNum type="arabicPeriod"/>
              <a:defRPr/>
            </a:pPr>
            <a:endParaRPr lang="de-DE" sz="1400" b="0" dirty="0">
              <a:solidFill>
                <a:schemeClr val="tx1"/>
              </a:solidFill>
              <a:latin typeface="Lato" charset="0"/>
              <a:ea typeface="Lato" charset="0"/>
              <a:cs typeface="Lato" charset="0"/>
            </a:endParaRPr>
          </a:p>
        </p:txBody>
      </p:sp>
      <p:sp>
        <p:nvSpPr>
          <p:cNvPr id="3" name="Titel 1"/>
          <p:cNvSpPr txBox="1"/>
          <p:nvPr/>
        </p:nvSpPr>
        <p:spPr bwMode="auto">
          <a:xfrm>
            <a:off x="457200" y="195486"/>
            <a:ext cx="8291840" cy="445429"/>
          </a:xfrm>
          <a:prstGeom prst="rect">
            <a:avLst/>
          </a:prstGeom>
        </p:spPr>
        <p:txBody>
          <a:bodyPr/>
          <a:lstStyle>
            <a:lvl1pPr algn="l" defTabSz="685800">
              <a:lnSpc>
                <a:spcPts val="3000"/>
              </a:lnSpc>
              <a:spcBef>
                <a:spcPts val="0"/>
              </a:spcBef>
              <a:buNone/>
              <a:defRPr lang="en-US" sz="2800" b="1">
                <a:solidFill>
                  <a:schemeClr val="accent1"/>
                </a:solidFill>
                <a:latin typeface="+mj-lt"/>
                <a:ea typeface="+mj-ea"/>
                <a:cs typeface="+mj-cs"/>
              </a:defRPr>
            </a:lvl1pPr>
          </a:lstStyle>
          <a:p>
            <a:pPr>
              <a:defRPr/>
            </a:pPr>
            <a:r>
              <a:rPr lang="de-DE" sz="2100" dirty="0">
                <a:solidFill>
                  <a:srgbClr val="0B4B91"/>
                </a:solidFill>
                <a:latin typeface="Montserrat" charset="0"/>
                <a:ea typeface="Montserrat" charset="0"/>
                <a:cs typeface="Montserrat" charset="0"/>
              </a:rPr>
              <a:t>Was Sie heute mitnehmen</a:t>
            </a:r>
            <a:endParaRPr dirty="0">
              <a:solidFill>
                <a:srgbClr val="0B4B91"/>
              </a:solidFill>
              <a:latin typeface="Montserrat" charset="0"/>
              <a:ea typeface="Montserrat" charset="0"/>
              <a:cs typeface="Montserrat" charset="0"/>
            </a:endParaRPr>
          </a:p>
        </p:txBody>
      </p:sp>
      <p:cxnSp>
        <p:nvCxnSpPr>
          <p:cNvPr id="6" name="Gerade Verbindung 5"/>
          <p:cNvCxnSpPr/>
          <p:nvPr/>
        </p:nvCxnSpPr>
        <p:spPr bwMode="auto">
          <a:xfrm>
            <a:off x="457200" y="843558"/>
            <a:ext cx="868680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9" name="Bild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8519059" y="195486"/>
            <a:ext cx="445429" cy="445429"/>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p:nvPr/>
        </p:nvSpPr>
        <p:spPr bwMode="auto">
          <a:xfrm>
            <a:off x="611560" y="1419622"/>
            <a:ext cx="7704856" cy="3528392"/>
          </a:xfrm>
          <a:prstGeom prst="rect">
            <a:avLst/>
          </a:prstGeom>
        </p:spPr>
        <p:txBody>
          <a:bodyPr vert="horz" lIns="91440" tIns="45720" rIns="91440" bIns="45720" rtlCol="0" anchor="t">
            <a:noAutofit/>
          </a:bodyPr>
          <a:lstStyle>
            <a:lvl1pPr algn="l" defTabSz="914400">
              <a:spcBef>
                <a:spcPts val="0"/>
              </a:spcBef>
              <a:buNone/>
              <a:defRPr sz="1600" b="1">
                <a:solidFill>
                  <a:schemeClr val="bg1"/>
                </a:solidFill>
                <a:latin typeface="Segoe UI"/>
                <a:ea typeface="Segoe UI"/>
                <a:cs typeface="Segoe UI"/>
              </a:defRPr>
            </a:lvl1pPr>
          </a:lstStyle>
          <a:p>
            <a:pPr marL="285750" indent="-285750">
              <a:lnSpc>
                <a:spcPct val="150000"/>
              </a:lnSpc>
              <a:buFont typeface="Arial" charset="0"/>
              <a:buChar char="•"/>
              <a:defRPr/>
            </a:pPr>
            <a:r>
              <a:rPr lang="de-DE" sz="1400" dirty="0">
                <a:solidFill>
                  <a:schemeClr val="tx1"/>
                </a:solidFill>
                <a:latin typeface="Lato" charset="0"/>
                <a:ea typeface="Lato" charset="0"/>
                <a:cs typeface="Lato" charset="0"/>
              </a:rPr>
              <a:t>Der Emissionshandel 2 (Gebäude und Verkehr) kommt 2027. </a:t>
            </a:r>
          </a:p>
          <a:p>
            <a:pPr marL="285750" indent="-285750">
              <a:lnSpc>
                <a:spcPct val="150000"/>
              </a:lnSpc>
              <a:buFont typeface="Arial" charset="0"/>
              <a:buChar char="•"/>
              <a:defRPr/>
            </a:pPr>
            <a:endParaRPr lang="de-DE" sz="1400" b="0" dirty="0">
              <a:solidFill>
                <a:schemeClr val="tx1"/>
              </a:solidFill>
              <a:latin typeface="Lato" charset="0"/>
              <a:ea typeface="Lato" charset="0"/>
              <a:cs typeface="Lato" charset="0"/>
            </a:endParaRPr>
          </a:p>
          <a:p>
            <a:pPr marL="285750" indent="-285750">
              <a:lnSpc>
                <a:spcPct val="150000"/>
              </a:lnSpc>
              <a:buFont typeface="Arial" charset="0"/>
              <a:buChar char="•"/>
              <a:defRPr/>
            </a:pPr>
            <a:r>
              <a:rPr lang="de-DE" sz="1400" b="0" dirty="0">
                <a:solidFill>
                  <a:schemeClr val="tx1"/>
                </a:solidFill>
                <a:latin typeface="Lato" charset="0"/>
                <a:ea typeface="Lato" charset="0"/>
                <a:cs typeface="Lato" charset="0"/>
              </a:rPr>
              <a:t>Ab 2027 ist mit </a:t>
            </a:r>
            <a:r>
              <a:rPr lang="de-DE" sz="1400" b="0" u="sng" dirty="0">
                <a:solidFill>
                  <a:schemeClr val="tx1"/>
                </a:solidFill>
                <a:latin typeface="Lato" charset="0"/>
                <a:ea typeface="Lato" charset="0"/>
                <a:cs typeface="Lato" charset="0"/>
              </a:rPr>
              <a:t>deutlich steigenden </a:t>
            </a:r>
            <a:r>
              <a:rPr lang="de-DE" sz="1400" b="0" dirty="0">
                <a:solidFill>
                  <a:schemeClr val="tx1"/>
                </a:solidFill>
                <a:latin typeface="Lato" charset="0"/>
                <a:ea typeface="Lato" charset="0"/>
                <a:cs typeface="Lato" charset="0"/>
              </a:rPr>
              <a:t>Preisen für Erdgas, Heizöl, Benzin und Diesel zu rechnen. </a:t>
            </a:r>
          </a:p>
          <a:p>
            <a:pPr marL="285750" indent="-285750">
              <a:lnSpc>
                <a:spcPct val="150000"/>
              </a:lnSpc>
              <a:buFont typeface="Arial" charset="0"/>
              <a:buChar char="•"/>
              <a:defRPr/>
            </a:pPr>
            <a:endParaRPr lang="de-DE" sz="1400" b="0" dirty="0">
              <a:solidFill>
                <a:schemeClr val="tx1"/>
              </a:solidFill>
              <a:latin typeface="Lato" charset="0"/>
              <a:ea typeface="Lato" charset="0"/>
              <a:cs typeface="Lato" charset="0"/>
            </a:endParaRPr>
          </a:p>
          <a:p>
            <a:pPr marL="285750" indent="-285750">
              <a:lnSpc>
                <a:spcPct val="150000"/>
              </a:lnSpc>
              <a:buFont typeface="Arial" charset="0"/>
              <a:buChar char="•"/>
              <a:defRPr/>
            </a:pPr>
            <a:r>
              <a:rPr lang="de-DE" sz="1400" b="0" dirty="0">
                <a:solidFill>
                  <a:schemeClr val="tx1"/>
                </a:solidFill>
                <a:latin typeface="Lato" charset="0"/>
                <a:ea typeface="Lato" charset="0"/>
                <a:cs typeface="Lato" charset="0"/>
              </a:rPr>
              <a:t>Achtung: Wenn der Markt den Klimaschutz auf Basis des ab 2027 steigenden CO</a:t>
            </a:r>
            <a:r>
              <a:rPr lang="de-DE" sz="1400" b="0" baseline="-25000" dirty="0">
                <a:solidFill>
                  <a:schemeClr val="tx1"/>
                </a:solidFill>
                <a:latin typeface="Lato" charset="0"/>
                <a:ea typeface="Lato" charset="0"/>
                <a:cs typeface="Lato" charset="0"/>
              </a:rPr>
              <a:t>2</a:t>
            </a:r>
            <a:r>
              <a:rPr lang="de-DE" sz="1400" b="0" dirty="0">
                <a:solidFill>
                  <a:schemeClr val="tx1"/>
                </a:solidFill>
                <a:latin typeface="Lato" charset="0"/>
                <a:ea typeface="Lato" charset="0"/>
                <a:cs typeface="Lato" charset="0"/>
              </a:rPr>
              <a:t>-Preises regelt, </a:t>
            </a:r>
            <a:r>
              <a:rPr lang="de-DE" sz="1400" dirty="0">
                <a:solidFill>
                  <a:schemeClr val="tx1"/>
                </a:solidFill>
                <a:latin typeface="Lato" charset="0"/>
                <a:ea typeface="Lato" charset="0"/>
                <a:cs typeface="Lato" charset="0"/>
              </a:rPr>
              <a:t>lässt das Bürgerinnen und Bürger ungebremst in eine gefährliche Preisfalle laufen. Es droht für einige Energiearmut</a:t>
            </a:r>
            <a:r>
              <a:rPr lang="de-DE" sz="1400" b="0" dirty="0">
                <a:solidFill>
                  <a:schemeClr val="tx1"/>
                </a:solidFill>
                <a:latin typeface="Lato" charset="0"/>
                <a:ea typeface="Lato" charset="0"/>
                <a:cs typeface="Lato" charset="0"/>
              </a:rPr>
              <a:t>.</a:t>
            </a:r>
          </a:p>
        </p:txBody>
      </p:sp>
      <p:cxnSp>
        <p:nvCxnSpPr>
          <p:cNvPr id="6" name="Gerade Verbindung 5"/>
          <p:cNvCxnSpPr/>
          <p:nvPr/>
        </p:nvCxnSpPr>
        <p:spPr bwMode="auto">
          <a:xfrm>
            <a:off x="457200" y="1131590"/>
            <a:ext cx="868680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7" name="Bild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8519059" y="195486"/>
            <a:ext cx="445429" cy="445429"/>
          </a:xfrm>
          <a:prstGeom prst="rect">
            <a:avLst/>
          </a:prstGeom>
        </p:spPr>
      </p:pic>
      <p:sp>
        <p:nvSpPr>
          <p:cNvPr id="8" name="Titel 1"/>
          <p:cNvSpPr txBox="1"/>
          <p:nvPr/>
        </p:nvSpPr>
        <p:spPr bwMode="auto">
          <a:xfrm>
            <a:off x="457200" y="123479"/>
            <a:ext cx="6491064" cy="720080"/>
          </a:xfrm>
          <a:prstGeom prst="rect">
            <a:avLst/>
          </a:prstGeom>
        </p:spPr>
        <p:txBody>
          <a:bodyPr/>
          <a:lstStyle>
            <a:lvl1pPr algn="l" defTabSz="685800">
              <a:lnSpc>
                <a:spcPts val="3000"/>
              </a:lnSpc>
              <a:spcBef>
                <a:spcPts val="0"/>
              </a:spcBef>
              <a:buNone/>
              <a:defRPr lang="en-US" sz="2800" b="1">
                <a:solidFill>
                  <a:schemeClr val="accent1"/>
                </a:solidFill>
                <a:latin typeface="+mj-lt"/>
                <a:ea typeface="+mj-ea"/>
                <a:cs typeface="+mj-cs"/>
              </a:defRPr>
            </a:lvl1pPr>
          </a:lstStyle>
          <a:p>
            <a:pPr>
              <a:lnSpc>
                <a:spcPct val="100000"/>
              </a:lnSpc>
              <a:defRPr/>
            </a:pPr>
            <a:r>
              <a:rPr lang="de-DE" sz="1800" dirty="0">
                <a:solidFill>
                  <a:srgbClr val="0B4B91"/>
                </a:solidFill>
                <a:latin typeface="Montserrat" charset="0"/>
                <a:ea typeface="Montserrat" charset="0"/>
                <a:cs typeface="Montserrat" charset="0"/>
              </a:rPr>
              <a:t>Das bevorzugte Instrument einiger Parteien </a:t>
            </a:r>
            <a:br>
              <a:rPr lang="de-DE" sz="1800" dirty="0">
                <a:solidFill>
                  <a:srgbClr val="0B4B91"/>
                </a:solidFill>
                <a:latin typeface="Montserrat" charset="0"/>
                <a:ea typeface="Montserrat" charset="0"/>
                <a:cs typeface="Montserrat" charset="0"/>
              </a:rPr>
            </a:br>
            <a:r>
              <a:rPr lang="de-DE" sz="1800" dirty="0">
                <a:solidFill>
                  <a:srgbClr val="0B4B91"/>
                </a:solidFill>
                <a:latin typeface="Montserrat" charset="0"/>
                <a:ea typeface="Montserrat" charset="0"/>
                <a:cs typeface="Montserrat" charset="0"/>
              </a:rPr>
              <a:t>ist der Emissionshandel, </a:t>
            </a:r>
            <a:br>
              <a:rPr lang="de-DE" sz="1800" dirty="0">
                <a:solidFill>
                  <a:srgbClr val="0B4B91"/>
                </a:solidFill>
                <a:latin typeface="Montserrat" charset="0"/>
                <a:ea typeface="Montserrat" charset="0"/>
                <a:cs typeface="Montserrat" charset="0"/>
              </a:rPr>
            </a:br>
            <a:r>
              <a:rPr lang="de-DE" sz="1800" dirty="0">
                <a:solidFill>
                  <a:srgbClr val="0B4B91"/>
                </a:solidFill>
                <a:latin typeface="Montserrat" charset="0"/>
                <a:ea typeface="Montserrat" charset="0"/>
                <a:cs typeface="Montserrat" charset="0"/>
              </a:rPr>
              <a:t>damit „der Markt die Dinge regelt“. </a:t>
            </a:r>
          </a:p>
        </p:txBody>
      </p:sp>
    </p:spTree>
    <p:extLst>
      <p:ext uri="{BB962C8B-B14F-4D97-AF65-F5344CB8AC3E}">
        <p14:creationId xmlns:p14="http://schemas.microsoft.com/office/powerpoint/2010/main" val="7386908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5BDB08-DB9A-86EA-750F-2238662FFA14}"/>
            </a:ext>
          </a:extLst>
        </p:cNvPr>
        <p:cNvGrpSpPr/>
        <p:nvPr/>
      </p:nvGrpSpPr>
      <p:grpSpPr>
        <a:xfrm>
          <a:off x="0" y="0"/>
          <a:ext cx="0" cy="0"/>
          <a:chOff x="0" y="0"/>
          <a:chExt cx="0" cy="0"/>
        </a:xfrm>
      </p:grpSpPr>
      <p:cxnSp>
        <p:nvCxnSpPr>
          <p:cNvPr id="15" name="Gerade Verbindung 14">
            <a:extLst>
              <a:ext uri="{FF2B5EF4-FFF2-40B4-BE49-F238E27FC236}">
                <a16:creationId xmlns:a16="http://schemas.microsoft.com/office/drawing/2014/main" id="{FEB1D791-F27E-244C-AE7A-F2E89D685A51}"/>
              </a:ext>
            </a:extLst>
          </p:cNvPr>
          <p:cNvCxnSpPr/>
          <p:nvPr/>
        </p:nvCxnSpPr>
        <p:spPr bwMode="auto">
          <a:xfrm>
            <a:off x="457200" y="843558"/>
            <a:ext cx="868680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6" name="Bild 15">
            <a:extLst>
              <a:ext uri="{FF2B5EF4-FFF2-40B4-BE49-F238E27FC236}">
                <a16:creationId xmlns:a16="http://schemas.microsoft.com/office/drawing/2014/main" id="{3CF5C5DE-C6FB-EC11-3D01-B02E10E893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8519059" y="195486"/>
            <a:ext cx="445429" cy="445429"/>
          </a:xfrm>
          <a:prstGeom prst="rect">
            <a:avLst/>
          </a:prstGeom>
        </p:spPr>
      </p:pic>
      <p:sp>
        <p:nvSpPr>
          <p:cNvPr id="17" name="Titel 1">
            <a:extLst>
              <a:ext uri="{FF2B5EF4-FFF2-40B4-BE49-F238E27FC236}">
                <a16:creationId xmlns:a16="http://schemas.microsoft.com/office/drawing/2014/main" id="{2CA0168C-B964-ABCA-B10A-73BA0F3F84C4}"/>
              </a:ext>
            </a:extLst>
          </p:cNvPr>
          <p:cNvSpPr txBox="1"/>
          <p:nvPr/>
        </p:nvSpPr>
        <p:spPr bwMode="auto">
          <a:xfrm>
            <a:off x="457200" y="123479"/>
            <a:ext cx="7211144" cy="720080"/>
          </a:xfrm>
          <a:prstGeom prst="rect">
            <a:avLst/>
          </a:prstGeom>
        </p:spPr>
        <p:txBody>
          <a:bodyPr/>
          <a:lstStyle>
            <a:lvl1pPr algn="l" defTabSz="685800">
              <a:lnSpc>
                <a:spcPts val="3000"/>
              </a:lnSpc>
              <a:spcBef>
                <a:spcPts val="0"/>
              </a:spcBef>
              <a:buNone/>
              <a:defRPr lang="en-US" sz="2800" b="1">
                <a:solidFill>
                  <a:schemeClr val="accent1"/>
                </a:solidFill>
                <a:latin typeface="+mj-lt"/>
                <a:ea typeface="+mj-ea"/>
                <a:cs typeface="+mj-cs"/>
              </a:defRPr>
            </a:lvl1pPr>
          </a:lstStyle>
          <a:p>
            <a:pPr>
              <a:lnSpc>
                <a:spcPct val="100000"/>
              </a:lnSpc>
              <a:defRPr/>
            </a:pPr>
            <a:r>
              <a:rPr lang="de-DE" sz="1800" dirty="0">
                <a:solidFill>
                  <a:srgbClr val="0B4B91"/>
                </a:solidFill>
                <a:latin typeface="Montserrat" charset="0"/>
                <a:ea typeface="Montserrat" charset="0"/>
                <a:cs typeface="Montserrat" charset="0"/>
              </a:rPr>
              <a:t>Aufgrund der CO</a:t>
            </a:r>
            <a:r>
              <a:rPr lang="de-DE" sz="1800" baseline="-25000" dirty="0">
                <a:solidFill>
                  <a:srgbClr val="0B4B91"/>
                </a:solidFill>
                <a:latin typeface="Montserrat" charset="0"/>
                <a:ea typeface="Montserrat" charset="0"/>
                <a:cs typeface="Montserrat" charset="0"/>
              </a:rPr>
              <a:t>2</a:t>
            </a:r>
            <a:r>
              <a:rPr lang="de-DE" sz="1800" dirty="0">
                <a:solidFill>
                  <a:srgbClr val="0B4B91"/>
                </a:solidFill>
                <a:latin typeface="Montserrat" charset="0"/>
                <a:ea typeface="Montserrat" charset="0"/>
                <a:cs typeface="Montserrat" charset="0"/>
              </a:rPr>
              <a:t>-Bepreisung werden die Preise langfristig weiter steigen. („das regelt dann der Markt“)</a:t>
            </a:r>
          </a:p>
        </p:txBody>
      </p:sp>
      <p:sp>
        <p:nvSpPr>
          <p:cNvPr id="27" name="Textfeld 26">
            <a:extLst>
              <a:ext uri="{FF2B5EF4-FFF2-40B4-BE49-F238E27FC236}">
                <a16:creationId xmlns:a16="http://schemas.microsoft.com/office/drawing/2014/main" id="{401DE268-B0CB-1913-DF85-98E1A6AAAA64}"/>
              </a:ext>
            </a:extLst>
          </p:cNvPr>
          <p:cNvSpPr txBox="1"/>
          <p:nvPr/>
        </p:nvSpPr>
        <p:spPr bwMode="auto">
          <a:xfrm>
            <a:off x="4572000" y="4609460"/>
            <a:ext cx="4457775" cy="338554"/>
          </a:xfrm>
          <a:prstGeom prst="rect">
            <a:avLst/>
          </a:prstGeom>
          <a:noFill/>
        </p:spPr>
        <p:txBody>
          <a:bodyPr wrap="square" rtlCol="0">
            <a:spAutoFit/>
          </a:bodyPr>
          <a:lstStyle/>
          <a:p>
            <a:pPr algn="r">
              <a:defRPr/>
            </a:pPr>
            <a:r>
              <a:rPr lang="de-DE" sz="800" dirty="0">
                <a:latin typeface="Lato" charset="0"/>
                <a:ea typeface="Lato" charset="0"/>
                <a:cs typeface="Lato" charset="0"/>
              </a:rPr>
              <a:t>Quelle: Fraunhofer ISE 2024 </a:t>
            </a:r>
            <a:r>
              <a:rPr lang="de-DE" sz="800" dirty="0">
                <a:latin typeface="Lato" charset="0"/>
                <a:ea typeface="Lato" charset="0"/>
                <a:cs typeface="Lato" charset="0"/>
                <a:hlinkClick r:id="rId3">
                  <a:extLst>
                    <a:ext uri="{A12FA001-AC4F-418D-AE19-62706E023703}">
                      <ahyp:hlinkClr xmlns:ahyp="http://schemas.microsoft.com/office/drawing/2018/hyperlinkcolor" val="tx"/>
                    </a:ext>
                  </a:extLst>
                </a:hlinkClick>
              </a:rPr>
              <a:t>https://ariadneprojekt.de/media/2024/06/Ariadne-Analyse_HeizkostenvergleichEmissionenGebaeude_aktualisiertJuni2024.pdf</a:t>
            </a:r>
            <a:r>
              <a:rPr lang="de-DE" sz="800" dirty="0">
                <a:latin typeface="Lato" charset="0"/>
                <a:ea typeface="Lato" charset="0"/>
                <a:cs typeface="Lato" charset="0"/>
              </a:rPr>
              <a:t> </a:t>
            </a:r>
          </a:p>
        </p:txBody>
      </p:sp>
      <p:pic>
        <p:nvPicPr>
          <p:cNvPr id="28" name="Grafik 78729506">
            <a:extLst>
              <a:ext uri="{FF2B5EF4-FFF2-40B4-BE49-F238E27FC236}">
                <a16:creationId xmlns:a16="http://schemas.microsoft.com/office/drawing/2014/main" id="{12D04F16-E0C1-8B3A-058A-B061C4BE42D9}"/>
              </a:ext>
            </a:extLst>
          </p:cNvPr>
          <p:cNvPicPr>
            <a:picLocks noChangeAspect="1"/>
          </p:cNvPicPr>
          <p:nvPr/>
        </p:nvPicPr>
        <p:blipFill rotWithShape="1">
          <a:blip r:embed="rId4">
            <a:grayscl/>
            <a:extLst>
              <a:ext uri="{BEBA8EAE-BF5A-486C-A8C5-ECC9F3942E4B}">
                <a14:imgProps xmlns:a14="http://schemas.microsoft.com/office/drawing/2010/main">
                  <a14:imgLayer r:embed="rId5">
                    <a14:imgEffect>
                      <a14:saturation sat="400000"/>
                    </a14:imgEffect>
                  </a14:imgLayer>
                </a14:imgProps>
              </a:ext>
            </a:extLst>
          </a:blip>
          <a:srcRect l="2915" t="3448" r="2520" b="20636"/>
          <a:stretch/>
        </p:blipFill>
        <p:spPr bwMode="auto">
          <a:xfrm>
            <a:off x="438696" y="1131590"/>
            <a:ext cx="5544616" cy="3037716"/>
          </a:xfrm>
          <a:prstGeom prst="rect">
            <a:avLst/>
          </a:prstGeom>
        </p:spPr>
      </p:pic>
      <p:sp>
        <p:nvSpPr>
          <p:cNvPr id="29" name="Titel 1">
            <a:extLst>
              <a:ext uri="{FF2B5EF4-FFF2-40B4-BE49-F238E27FC236}">
                <a16:creationId xmlns:a16="http://schemas.microsoft.com/office/drawing/2014/main" id="{35977BEB-58E2-A220-2184-2E21B9C4AC40}"/>
              </a:ext>
            </a:extLst>
          </p:cNvPr>
          <p:cNvSpPr txBox="1"/>
          <p:nvPr/>
        </p:nvSpPr>
        <p:spPr bwMode="auto">
          <a:xfrm>
            <a:off x="6528345" y="2067694"/>
            <a:ext cx="2148111" cy="1728192"/>
          </a:xfrm>
          <a:prstGeom prst="rect">
            <a:avLst/>
          </a:prstGeom>
          <a:solidFill>
            <a:schemeClr val="bg1"/>
          </a:solidFill>
        </p:spPr>
        <p:txBody>
          <a:bodyPr vert="horz" lIns="91440" tIns="45720" rIns="91440" bIns="45720" rtlCol="0" anchor="t">
            <a:noAutofit/>
          </a:bodyPr>
          <a:lstStyle>
            <a:lvl1pPr algn="l" defTabSz="914400">
              <a:spcBef>
                <a:spcPts val="0"/>
              </a:spcBef>
              <a:buNone/>
              <a:defRPr sz="1600" b="1">
                <a:solidFill>
                  <a:schemeClr val="bg1"/>
                </a:solidFill>
                <a:latin typeface="Segoe UI"/>
                <a:ea typeface="Segoe UI"/>
                <a:cs typeface="Segoe UI"/>
              </a:defRPr>
            </a:lvl1pPr>
          </a:lstStyle>
          <a:p>
            <a:pPr>
              <a:defRPr/>
            </a:pPr>
            <a:r>
              <a:rPr lang="de-DE" sz="1400" b="0" dirty="0">
                <a:solidFill>
                  <a:schemeClr val="tx1"/>
                </a:solidFill>
                <a:latin typeface="Lato" charset="0"/>
                <a:ea typeface="Lato" charset="0"/>
                <a:cs typeface="Lato" charset="0"/>
              </a:rPr>
              <a:t>Haben Sie sich schon mal gefragt, was es für Sie persönlich bedeutet, wenn die monatliche Heizrechnung dreimal höher ist als nötig?</a:t>
            </a:r>
          </a:p>
        </p:txBody>
      </p:sp>
      <p:pic>
        <p:nvPicPr>
          <p:cNvPr id="30" name="Grafik 78729506">
            <a:extLst>
              <a:ext uri="{FF2B5EF4-FFF2-40B4-BE49-F238E27FC236}">
                <a16:creationId xmlns:a16="http://schemas.microsoft.com/office/drawing/2014/main" id="{9D703FD0-7631-9462-CF86-EECFA6446D41}"/>
              </a:ext>
            </a:extLst>
          </p:cNvPr>
          <p:cNvPicPr>
            <a:picLocks noChangeAspect="1"/>
          </p:cNvPicPr>
          <p:nvPr/>
        </p:nvPicPr>
        <p:blipFill rotWithShape="1">
          <a:blip r:embed="rId6">
            <a:grayscl/>
            <a:extLst>
              <a:ext uri="{BEBA8EAE-BF5A-486C-A8C5-ECC9F3942E4B}">
                <a14:imgProps xmlns:a14="http://schemas.microsoft.com/office/drawing/2010/main">
                  <a14:imgLayer r:embed="rId7">
                    <a14:imgEffect>
                      <a14:colorTemperature colorTemp="1500"/>
                    </a14:imgEffect>
                    <a14:imgEffect>
                      <a14:saturation sat="400000"/>
                    </a14:imgEffect>
                  </a14:imgLayer>
                </a14:imgProps>
              </a:ext>
            </a:extLst>
          </a:blip>
          <a:srcRect t="86792" b="4188"/>
          <a:stretch/>
        </p:blipFill>
        <p:spPr bwMode="auto">
          <a:xfrm>
            <a:off x="665038" y="4312419"/>
            <a:ext cx="5863307" cy="360944"/>
          </a:xfrm>
          <a:prstGeom prst="rect">
            <a:avLst/>
          </a:prstGeom>
        </p:spPr>
      </p:pic>
      <p:cxnSp>
        <p:nvCxnSpPr>
          <p:cNvPr id="3" name="Gerade Verbindung 2">
            <a:extLst>
              <a:ext uri="{FF2B5EF4-FFF2-40B4-BE49-F238E27FC236}">
                <a16:creationId xmlns:a16="http://schemas.microsoft.com/office/drawing/2014/main" id="{5227D3E7-722A-EED2-8C95-31C6091FC6F9}"/>
              </a:ext>
            </a:extLst>
          </p:cNvPr>
          <p:cNvCxnSpPr/>
          <p:nvPr/>
        </p:nvCxnSpPr>
        <p:spPr>
          <a:xfrm>
            <a:off x="1205353" y="3739753"/>
            <a:ext cx="216024" cy="0"/>
          </a:xfrm>
          <a:prstGeom prst="line">
            <a:avLst/>
          </a:prstGeom>
          <a:ln w="79375" cap="rnd">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Gerade Verbindung 10">
            <a:extLst>
              <a:ext uri="{FF2B5EF4-FFF2-40B4-BE49-F238E27FC236}">
                <a16:creationId xmlns:a16="http://schemas.microsoft.com/office/drawing/2014/main" id="{AB6A15D0-C329-B07E-2807-F5C02B156D2F}"/>
              </a:ext>
            </a:extLst>
          </p:cNvPr>
          <p:cNvCxnSpPr/>
          <p:nvPr/>
        </p:nvCxnSpPr>
        <p:spPr>
          <a:xfrm>
            <a:off x="1205353" y="3912344"/>
            <a:ext cx="216024" cy="0"/>
          </a:xfrm>
          <a:prstGeom prst="line">
            <a:avLst/>
          </a:prstGeom>
          <a:ln w="79375" cap="rnd">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Freihandform 4">
            <a:extLst>
              <a:ext uri="{FF2B5EF4-FFF2-40B4-BE49-F238E27FC236}">
                <a16:creationId xmlns:a16="http://schemas.microsoft.com/office/drawing/2014/main" id="{EA9871E8-0BD3-A316-B70A-83D2973B5D12}"/>
              </a:ext>
            </a:extLst>
          </p:cNvPr>
          <p:cNvSpPr/>
          <p:nvPr/>
        </p:nvSpPr>
        <p:spPr>
          <a:xfrm>
            <a:off x="971600" y="2494844"/>
            <a:ext cx="4819600" cy="112889"/>
          </a:xfrm>
          <a:custGeom>
            <a:avLst/>
            <a:gdLst>
              <a:gd name="connsiteX0" fmla="*/ 0 w 4775200"/>
              <a:gd name="connsiteY0" fmla="*/ 112889 h 112889"/>
              <a:gd name="connsiteX1" fmla="*/ 135467 w 4775200"/>
              <a:gd name="connsiteY1" fmla="*/ 90312 h 112889"/>
              <a:gd name="connsiteX2" fmla="*/ 225778 w 4775200"/>
              <a:gd name="connsiteY2" fmla="*/ 67734 h 112889"/>
              <a:gd name="connsiteX3" fmla="*/ 383822 w 4775200"/>
              <a:gd name="connsiteY3" fmla="*/ 56445 h 112889"/>
              <a:gd name="connsiteX4" fmla="*/ 519289 w 4775200"/>
              <a:gd name="connsiteY4" fmla="*/ 45156 h 112889"/>
              <a:gd name="connsiteX5" fmla="*/ 598311 w 4775200"/>
              <a:gd name="connsiteY5" fmla="*/ 33867 h 112889"/>
              <a:gd name="connsiteX6" fmla="*/ 1072444 w 4775200"/>
              <a:gd name="connsiteY6" fmla="*/ 22578 h 112889"/>
              <a:gd name="connsiteX7" fmla="*/ 1309511 w 4775200"/>
              <a:gd name="connsiteY7" fmla="*/ 33867 h 112889"/>
              <a:gd name="connsiteX8" fmla="*/ 1557867 w 4775200"/>
              <a:gd name="connsiteY8" fmla="*/ 22578 h 112889"/>
              <a:gd name="connsiteX9" fmla="*/ 1625600 w 4775200"/>
              <a:gd name="connsiteY9" fmla="*/ 11289 h 112889"/>
              <a:gd name="connsiteX10" fmla="*/ 2043289 w 4775200"/>
              <a:gd name="connsiteY10" fmla="*/ 0 h 112889"/>
              <a:gd name="connsiteX11" fmla="*/ 3476978 w 4775200"/>
              <a:gd name="connsiteY11" fmla="*/ 11289 h 112889"/>
              <a:gd name="connsiteX12" fmla="*/ 4041422 w 4775200"/>
              <a:gd name="connsiteY12" fmla="*/ 33867 h 112889"/>
              <a:gd name="connsiteX13" fmla="*/ 4368800 w 4775200"/>
              <a:gd name="connsiteY13" fmla="*/ 45156 h 112889"/>
              <a:gd name="connsiteX14" fmla="*/ 4583289 w 4775200"/>
              <a:gd name="connsiteY14" fmla="*/ 56445 h 112889"/>
              <a:gd name="connsiteX15" fmla="*/ 4775200 w 4775200"/>
              <a:gd name="connsiteY15" fmla="*/ 67734 h 11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75200" h="112889">
                <a:moveTo>
                  <a:pt x="0" y="112889"/>
                </a:moveTo>
                <a:cubicBezTo>
                  <a:pt x="45156" y="105363"/>
                  <a:pt x="92038" y="104789"/>
                  <a:pt x="135467" y="90312"/>
                </a:cubicBezTo>
                <a:cubicBezTo>
                  <a:pt x="169991" y="78804"/>
                  <a:pt x="185957" y="71926"/>
                  <a:pt x="225778" y="67734"/>
                </a:cubicBezTo>
                <a:cubicBezTo>
                  <a:pt x="278303" y="62205"/>
                  <a:pt x="331162" y="60496"/>
                  <a:pt x="383822" y="56445"/>
                </a:cubicBezTo>
                <a:cubicBezTo>
                  <a:pt x="429001" y="52970"/>
                  <a:pt x="474226" y="49900"/>
                  <a:pt x="519289" y="45156"/>
                </a:cubicBezTo>
                <a:cubicBezTo>
                  <a:pt x="545751" y="42371"/>
                  <a:pt x="571725" y="34952"/>
                  <a:pt x="598311" y="33867"/>
                </a:cubicBezTo>
                <a:cubicBezTo>
                  <a:pt x="756269" y="27420"/>
                  <a:pt x="914400" y="26341"/>
                  <a:pt x="1072444" y="22578"/>
                </a:cubicBezTo>
                <a:cubicBezTo>
                  <a:pt x="1151466" y="26341"/>
                  <a:pt x="1230399" y="33867"/>
                  <a:pt x="1309511" y="33867"/>
                </a:cubicBezTo>
                <a:cubicBezTo>
                  <a:pt x="1392382" y="33867"/>
                  <a:pt x="1475207" y="28482"/>
                  <a:pt x="1557867" y="22578"/>
                </a:cubicBezTo>
                <a:cubicBezTo>
                  <a:pt x="1580698" y="20947"/>
                  <a:pt x="1602736" y="12352"/>
                  <a:pt x="1625600" y="11289"/>
                </a:cubicBezTo>
                <a:cubicBezTo>
                  <a:pt x="1764730" y="4818"/>
                  <a:pt x="1904059" y="3763"/>
                  <a:pt x="2043289" y="0"/>
                </a:cubicBezTo>
                <a:cubicBezTo>
                  <a:pt x="2942494" y="32115"/>
                  <a:pt x="2464628" y="25548"/>
                  <a:pt x="3476978" y="11289"/>
                </a:cubicBezTo>
                <a:cubicBezTo>
                  <a:pt x="3728516" y="42732"/>
                  <a:pt x="3514248" y="19017"/>
                  <a:pt x="4041422" y="33867"/>
                </a:cubicBezTo>
                <a:lnTo>
                  <a:pt x="4368800" y="45156"/>
                </a:lnTo>
                <a:cubicBezTo>
                  <a:pt x="4440333" y="48137"/>
                  <a:pt x="4511804" y="52474"/>
                  <a:pt x="4583289" y="56445"/>
                </a:cubicBezTo>
                <a:lnTo>
                  <a:pt x="4775200" y="67734"/>
                </a:lnTo>
              </a:path>
            </a:pathLst>
          </a:custGeom>
          <a:noFill/>
          <a:ln w="79375" cap="rnd">
            <a:solidFill>
              <a:srgbClr val="0B4B9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Freihandform 5">
            <a:extLst>
              <a:ext uri="{FF2B5EF4-FFF2-40B4-BE49-F238E27FC236}">
                <a16:creationId xmlns:a16="http://schemas.microsoft.com/office/drawing/2014/main" id="{4587E83E-C791-4C94-4472-F7AE4C80CF21}"/>
              </a:ext>
            </a:extLst>
          </p:cNvPr>
          <p:cNvSpPr/>
          <p:nvPr/>
        </p:nvSpPr>
        <p:spPr>
          <a:xfrm>
            <a:off x="971600" y="1635646"/>
            <a:ext cx="4811249" cy="604622"/>
          </a:xfrm>
          <a:custGeom>
            <a:avLst/>
            <a:gdLst>
              <a:gd name="connsiteX0" fmla="*/ 0 w 4772416"/>
              <a:gd name="connsiteY0" fmla="*/ 659704 h 659704"/>
              <a:gd name="connsiteX1" fmla="*/ 58455 w 4772416"/>
              <a:gd name="connsiteY1" fmla="*/ 655529 h 659704"/>
              <a:gd name="connsiteX2" fmla="*/ 104383 w 4772416"/>
              <a:gd name="connsiteY2" fmla="*/ 651353 h 659704"/>
              <a:gd name="connsiteX3" fmla="*/ 171189 w 4772416"/>
              <a:gd name="connsiteY3" fmla="*/ 647178 h 659704"/>
              <a:gd name="connsiteX4" fmla="*/ 229644 w 4772416"/>
              <a:gd name="connsiteY4" fmla="*/ 643003 h 659704"/>
              <a:gd name="connsiteX5" fmla="*/ 279748 w 4772416"/>
              <a:gd name="connsiteY5" fmla="*/ 634652 h 659704"/>
              <a:gd name="connsiteX6" fmla="*/ 321501 w 4772416"/>
              <a:gd name="connsiteY6" fmla="*/ 626301 h 659704"/>
              <a:gd name="connsiteX7" fmla="*/ 342378 w 4772416"/>
              <a:gd name="connsiteY7" fmla="*/ 622126 h 659704"/>
              <a:gd name="connsiteX8" fmla="*/ 438411 w 4772416"/>
              <a:gd name="connsiteY8" fmla="*/ 613775 h 659704"/>
              <a:gd name="connsiteX9" fmla="*/ 455112 w 4772416"/>
              <a:gd name="connsiteY9" fmla="*/ 609600 h 659704"/>
              <a:gd name="connsiteX10" fmla="*/ 467638 w 4772416"/>
              <a:gd name="connsiteY10" fmla="*/ 605425 h 659704"/>
              <a:gd name="connsiteX11" fmla="*/ 526093 w 4772416"/>
              <a:gd name="connsiteY11" fmla="*/ 597074 h 659704"/>
              <a:gd name="connsiteX12" fmla="*/ 572022 w 4772416"/>
              <a:gd name="connsiteY12" fmla="*/ 588723 h 659704"/>
              <a:gd name="connsiteX13" fmla="*/ 643003 w 4772416"/>
              <a:gd name="connsiteY13" fmla="*/ 584548 h 659704"/>
              <a:gd name="connsiteX14" fmla="*/ 668055 w 4772416"/>
              <a:gd name="connsiteY14" fmla="*/ 580372 h 659704"/>
              <a:gd name="connsiteX15" fmla="*/ 688931 w 4772416"/>
              <a:gd name="connsiteY15" fmla="*/ 576197 h 659704"/>
              <a:gd name="connsiteX16" fmla="*/ 726509 w 4772416"/>
              <a:gd name="connsiteY16" fmla="*/ 572022 h 659704"/>
              <a:gd name="connsiteX17" fmla="*/ 759912 w 4772416"/>
              <a:gd name="connsiteY17" fmla="*/ 567846 h 659704"/>
              <a:gd name="connsiteX18" fmla="*/ 797490 w 4772416"/>
              <a:gd name="connsiteY18" fmla="*/ 563671 h 659704"/>
              <a:gd name="connsiteX19" fmla="*/ 818367 w 4772416"/>
              <a:gd name="connsiteY19" fmla="*/ 559496 h 659704"/>
              <a:gd name="connsiteX20" fmla="*/ 851770 w 4772416"/>
              <a:gd name="connsiteY20" fmla="*/ 555320 h 659704"/>
              <a:gd name="connsiteX21" fmla="*/ 872646 w 4772416"/>
              <a:gd name="connsiteY21" fmla="*/ 551145 h 659704"/>
              <a:gd name="connsiteX22" fmla="*/ 985381 w 4772416"/>
              <a:gd name="connsiteY22" fmla="*/ 546970 h 659704"/>
              <a:gd name="connsiteX23" fmla="*/ 1081414 w 4772416"/>
              <a:gd name="connsiteY23" fmla="*/ 538619 h 659704"/>
              <a:gd name="connsiteX24" fmla="*/ 1156570 w 4772416"/>
              <a:gd name="connsiteY24" fmla="*/ 530268 h 659704"/>
              <a:gd name="connsiteX25" fmla="*/ 1206674 w 4772416"/>
              <a:gd name="connsiteY25" fmla="*/ 517742 h 659704"/>
              <a:gd name="connsiteX26" fmla="*/ 1256778 w 4772416"/>
              <a:gd name="connsiteY26" fmla="*/ 509392 h 659704"/>
              <a:gd name="connsiteX27" fmla="*/ 1277655 w 4772416"/>
              <a:gd name="connsiteY27" fmla="*/ 505216 h 659704"/>
              <a:gd name="connsiteX28" fmla="*/ 1423792 w 4772416"/>
              <a:gd name="connsiteY28" fmla="*/ 501041 h 659704"/>
              <a:gd name="connsiteX29" fmla="*/ 1461370 w 4772416"/>
              <a:gd name="connsiteY29" fmla="*/ 496866 h 659704"/>
              <a:gd name="connsiteX30" fmla="*/ 1482246 w 4772416"/>
              <a:gd name="connsiteY30" fmla="*/ 492690 h 659704"/>
              <a:gd name="connsiteX31" fmla="*/ 1494772 w 4772416"/>
              <a:gd name="connsiteY31" fmla="*/ 488515 h 659704"/>
              <a:gd name="connsiteX32" fmla="*/ 1544877 w 4772416"/>
              <a:gd name="connsiteY32" fmla="*/ 484340 h 659704"/>
              <a:gd name="connsiteX33" fmla="*/ 1628383 w 4772416"/>
              <a:gd name="connsiteY33" fmla="*/ 475989 h 659704"/>
              <a:gd name="connsiteX34" fmla="*/ 1678488 w 4772416"/>
              <a:gd name="connsiteY34" fmla="*/ 471814 h 659704"/>
              <a:gd name="connsiteX35" fmla="*/ 1736942 w 4772416"/>
              <a:gd name="connsiteY35" fmla="*/ 463463 h 659704"/>
              <a:gd name="connsiteX36" fmla="*/ 1761994 w 4772416"/>
              <a:gd name="connsiteY36" fmla="*/ 459288 h 659704"/>
              <a:gd name="connsiteX37" fmla="*/ 1795397 w 4772416"/>
              <a:gd name="connsiteY37" fmla="*/ 455112 h 659704"/>
              <a:gd name="connsiteX38" fmla="*/ 1812099 w 4772416"/>
              <a:gd name="connsiteY38" fmla="*/ 450937 h 659704"/>
              <a:gd name="connsiteX39" fmla="*/ 1841326 w 4772416"/>
              <a:gd name="connsiteY39" fmla="*/ 446762 h 659704"/>
              <a:gd name="connsiteX40" fmla="*/ 1862203 w 4772416"/>
              <a:gd name="connsiteY40" fmla="*/ 442586 h 659704"/>
              <a:gd name="connsiteX41" fmla="*/ 1924833 w 4772416"/>
              <a:gd name="connsiteY41" fmla="*/ 438411 h 659704"/>
              <a:gd name="connsiteX42" fmla="*/ 1970762 w 4772416"/>
              <a:gd name="connsiteY42" fmla="*/ 434235 h 659704"/>
              <a:gd name="connsiteX43" fmla="*/ 1995814 w 4772416"/>
              <a:gd name="connsiteY43" fmla="*/ 425885 h 659704"/>
              <a:gd name="connsiteX44" fmla="*/ 2025041 w 4772416"/>
              <a:gd name="connsiteY44" fmla="*/ 417534 h 659704"/>
              <a:gd name="connsiteX45" fmla="*/ 2041742 w 4772416"/>
              <a:gd name="connsiteY45" fmla="*/ 409183 h 659704"/>
              <a:gd name="connsiteX46" fmla="*/ 2054268 w 4772416"/>
              <a:gd name="connsiteY46" fmla="*/ 400833 h 659704"/>
              <a:gd name="connsiteX47" fmla="*/ 2096022 w 4772416"/>
              <a:gd name="connsiteY47" fmla="*/ 388307 h 659704"/>
              <a:gd name="connsiteX48" fmla="*/ 2121074 w 4772416"/>
              <a:gd name="connsiteY48" fmla="*/ 379956 h 659704"/>
              <a:gd name="connsiteX49" fmla="*/ 2192055 w 4772416"/>
              <a:gd name="connsiteY49" fmla="*/ 371605 h 659704"/>
              <a:gd name="connsiteX50" fmla="*/ 2208756 w 4772416"/>
              <a:gd name="connsiteY50" fmla="*/ 367430 h 659704"/>
              <a:gd name="connsiteX51" fmla="*/ 2279737 w 4772416"/>
              <a:gd name="connsiteY51" fmla="*/ 359079 h 659704"/>
              <a:gd name="connsiteX52" fmla="*/ 2359068 w 4772416"/>
              <a:gd name="connsiteY52" fmla="*/ 350729 h 659704"/>
              <a:gd name="connsiteX53" fmla="*/ 2379945 w 4772416"/>
              <a:gd name="connsiteY53" fmla="*/ 346553 h 659704"/>
              <a:gd name="connsiteX54" fmla="*/ 2404997 w 4772416"/>
              <a:gd name="connsiteY54" fmla="*/ 342378 h 659704"/>
              <a:gd name="connsiteX55" fmla="*/ 2421699 w 4772416"/>
              <a:gd name="connsiteY55" fmla="*/ 338203 h 659704"/>
              <a:gd name="connsiteX56" fmla="*/ 2459277 w 4772416"/>
              <a:gd name="connsiteY56" fmla="*/ 329852 h 659704"/>
              <a:gd name="connsiteX57" fmla="*/ 2496855 w 4772416"/>
              <a:gd name="connsiteY57" fmla="*/ 313151 h 659704"/>
              <a:gd name="connsiteX58" fmla="*/ 2513556 w 4772416"/>
              <a:gd name="connsiteY58" fmla="*/ 304800 h 659704"/>
              <a:gd name="connsiteX59" fmla="*/ 2538608 w 4772416"/>
              <a:gd name="connsiteY59" fmla="*/ 296449 h 659704"/>
              <a:gd name="connsiteX60" fmla="*/ 2563660 w 4772416"/>
              <a:gd name="connsiteY60" fmla="*/ 283923 h 659704"/>
              <a:gd name="connsiteX61" fmla="*/ 2580362 w 4772416"/>
              <a:gd name="connsiteY61" fmla="*/ 275572 h 659704"/>
              <a:gd name="connsiteX62" fmla="*/ 2601238 w 4772416"/>
              <a:gd name="connsiteY62" fmla="*/ 271397 h 659704"/>
              <a:gd name="connsiteX63" fmla="*/ 2626290 w 4772416"/>
              <a:gd name="connsiteY63" fmla="*/ 263046 h 659704"/>
              <a:gd name="connsiteX64" fmla="*/ 2638816 w 4772416"/>
              <a:gd name="connsiteY64" fmla="*/ 258871 h 659704"/>
              <a:gd name="connsiteX65" fmla="*/ 2663868 w 4772416"/>
              <a:gd name="connsiteY65" fmla="*/ 250520 h 659704"/>
              <a:gd name="connsiteX66" fmla="*/ 2705622 w 4772416"/>
              <a:gd name="connsiteY66" fmla="*/ 246345 h 659704"/>
              <a:gd name="connsiteX67" fmla="*/ 2776603 w 4772416"/>
              <a:gd name="connsiteY67" fmla="*/ 237994 h 659704"/>
              <a:gd name="connsiteX68" fmla="*/ 2839233 w 4772416"/>
              <a:gd name="connsiteY68" fmla="*/ 233819 h 659704"/>
              <a:gd name="connsiteX69" fmla="*/ 2880986 w 4772416"/>
              <a:gd name="connsiteY69" fmla="*/ 225468 h 659704"/>
              <a:gd name="connsiteX70" fmla="*/ 2943616 w 4772416"/>
              <a:gd name="connsiteY70" fmla="*/ 221293 h 659704"/>
              <a:gd name="connsiteX71" fmla="*/ 3006246 w 4772416"/>
              <a:gd name="connsiteY71" fmla="*/ 208767 h 659704"/>
              <a:gd name="connsiteX72" fmla="*/ 3027123 w 4772416"/>
              <a:gd name="connsiteY72" fmla="*/ 204592 h 659704"/>
              <a:gd name="connsiteX73" fmla="*/ 3052175 w 4772416"/>
              <a:gd name="connsiteY73" fmla="*/ 200416 h 659704"/>
              <a:gd name="connsiteX74" fmla="*/ 3064701 w 4772416"/>
              <a:gd name="connsiteY74" fmla="*/ 196241 h 659704"/>
              <a:gd name="connsiteX75" fmla="*/ 3081403 w 4772416"/>
              <a:gd name="connsiteY75" fmla="*/ 192066 h 659704"/>
              <a:gd name="connsiteX76" fmla="*/ 3093929 w 4772416"/>
              <a:gd name="connsiteY76" fmla="*/ 187890 h 659704"/>
              <a:gd name="connsiteX77" fmla="*/ 3160734 w 4772416"/>
              <a:gd name="connsiteY77" fmla="*/ 183715 h 659704"/>
              <a:gd name="connsiteX78" fmla="*/ 3331923 w 4772416"/>
              <a:gd name="connsiteY78" fmla="*/ 175364 h 659704"/>
              <a:gd name="connsiteX79" fmla="*/ 3415430 w 4772416"/>
              <a:gd name="connsiteY79" fmla="*/ 167014 h 659704"/>
              <a:gd name="connsiteX80" fmla="*/ 3427956 w 4772416"/>
              <a:gd name="connsiteY80" fmla="*/ 162838 h 659704"/>
              <a:gd name="connsiteX81" fmla="*/ 3469709 w 4772416"/>
              <a:gd name="connsiteY81" fmla="*/ 146137 h 659704"/>
              <a:gd name="connsiteX82" fmla="*/ 3503112 w 4772416"/>
              <a:gd name="connsiteY82" fmla="*/ 137786 h 659704"/>
              <a:gd name="connsiteX83" fmla="*/ 3519814 w 4772416"/>
              <a:gd name="connsiteY83" fmla="*/ 133611 h 659704"/>
              <a:gd name="connsiteX84" fmla="*/ 3540690 w 4772416"/>
              <a:gd name="connsiteY84" fmla="*/ 125260 h 659704"/>
              <a:gd name="connsiteX85" fmla="*/ 3557392 w 4772416"/>
              <a:gd name="connsiteY85" fmla="*/ 121085 h 659704"/>
              <a:gd name="connsiteX86" fmla="*/ 3599145 w 4772416"/>
              <a:gd name="connsiteY86" fmla="*/ 108559 h 659704"/>
              <a:gd name="connsiteX87" fmla="*/ 3632548 w 4772416"/>
              <a:gd name="connsiteY87" fmla="*/ 100208 h 659704"/>
              <a:gd name="connsiteX88" fmla="*/ 3761983 w 4772416"/>
              <a:gd name="connsiteY88" fmla="*/ 87682 h 659704"/>
              <a:gd name="connsiteX89" fmla="*/ 3787035 w 4772416"/>
              <a:gd name="connsiteY89" fmla="*/ 83507 h 659704"/>
              <a:gd name="connsiteX90" fmla="*/ 3807912 w 4772416"/>
              <a:gd name="connsiteY90" fmla="*/ 79331 h 659704"/>
              <a:gd name="connsiteX91" fmla="*/ 3878893 w 4772416"/>
              <a:gd name="connsiteY91" fmla="*/ 75156 h 659704"/>
              <a:gd name="connsiteX92" fmla="*/ 3954049 w 4772416"/>
              <a:gd name="connsiteY92" fmla="*/ 66805 h 659704"/>
              <a:gd name="connsiteX93" fmla="*/ 4279726 w 4772416"/>
              <a:gd name="connsiteY93" fmla="*/ 58455 h 659704"/>
              <a:gd name="connsiteX94" fmla="*/ 4329830 w 4772416"/>
              <a:gd name="connsiteY94" fmla="*/ 54279 h 659704"/>
              <a:gd name="connsiteX95" fmla="*/ 4388285 w 4772416"/>
              <a:gd name="connsiteY95" fmla="*/ 45929 h 659704"/>
              <a:gd name="connsiteX96" fmla="*/ 4430038 w 4772416"/>
              <a:gd name="connsiteY96" fmla="*/ 41753 h 659704"/>
              <a:gd name="connsiteX97" fmla="*/ 4488493 w 4772416"/>
              <a:gd name="connsiteY97" fmla="*/ 33403 h 659704"/>
              <a:gd name="connsiteX98" fmla="*/ 4584526 w 4772416"/>
              <a:gd name="connsiteY98" fmla="*/ 29227 h 659704"/>
              <a:gd name="connsiteX99" fmla="*/ 4609578 w 4772416"/>
              <a:gd name="connsiteY99" fmla="*/ 25052 h 659704"/>
              <a:gd name="connsiteX100" fmla="*/ 4688909 w 4772416"/>
              <a:gd name="connsiteY100" fmla="*/ 16701 h 659704"/>
              <a:gd name="connsiteX101" fmla="*/ 4722312 w 4772416"/>
              <a:gd name="connsiteY101" fmla="*/ 8351 h 659704"/>
              <a:gd name="connsiteX102" fmla="*/ 4755715 w 4772416"/>
              <a:gd name="connsiteY102" fmla="*/ 0 h 659704"/>
              <a:gd name="connsiteX103" fmla="*/ 4772416 w 4772416"/>
              <a:gd name="connsiteY103" fmla="*/ 0 h 65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4772416" h="659704">
                <a:moveTo>
                  <a:pt x="0" y="659704"/>
                </a:moveTo>
                <a:lnTo>
                  <a:pt x="58455" y="655529"/>
                </a:lnTo>
                <a:cubicBezTo>
                  <a:pt x="73779" y="654303"/>
                  <a:pt x="89053" y="652489"/>
                  <a:pt x="104383" y="651353"/>
                </a:cubicBezTo>
                <a:cubicBezTo>
                  <a:pt x="126634" y="649705"/>
                  <a:pt x="148926" y="648662"/>
                  <a:pt x="171189" y="647178"/>
                </a:cubicBezTo>
                <a:lnTo>
                  <a:pt x="229644" y="643003"/>
                </a:lnTo>
                <a:cubicBezTo>
                  <a:pt x="246345" y="640219"/>
                  <a:pt x="263685" y="640006"/>
                  <a:pt x="279748" y="634652"/>
                </a:cubicBezTo>
                <a:cubicBezTo>
                  <a:pt x="303755" y="626650"/>
                  <a:pt x="283122" y="632698"/>
                  <a:pt x="321501" y="626301"/>
                </a:cubicBezTo>
                <a:cubicBezTo>
                  <a:pt x="328501" y="625134"/>
                  <a:pt x="335322" y="622882"/>
                  <a:pt x="342378" y="622126"/>
                </a:cubicBezTo>
                <a:cubicBezTo>
                  <a:pt x="374327" y="618703"/>
                  <a:pt x="438411" y="613775"/>
                  <a:pt x="438411" y="613775"/>
                </a:cubicBezTo>
                <a:cubicBezTo>
                  <a:pt x="443978" y="612383"/>
                  <a:pt x="449594" y="611176"/>
                  <a:pt x="455112" y="609600"/>
                </a:cubicBezTo>
                <a:cubicBezTo>
                  <a:pt x="459344" y="608391"/>
                  <a:pt x="463308" y="606212"/>
                  <a:pt x="467638" y="605425"/>
                </a:cubicBezTo>
                <a:cubicBezTo>
                  <a:pt x="552327" y="590027"/>
                  <a:pt x="457617" y="610768"/>
                  <a:pt x="526093" y="597074"/>
                </a:cubicBezTo>
                <a:cubicBezTo>
                  <a:pt x="553204" y="591652"/>
                  <a:pt x="535635" y="591755"/>
                  <a:pt x="572022" y="588723"/>
                </a:cubicBezTo>
                <a:cubicBezTo>
                  <a:pt x="595641" y="586755"/>
                  <a:pt x="619343" y="585940"/>
                  <a:pt x="643003" y="584548"/>
                </a:cubicBezTo>
                <a:lnTo>
                  <a:pt x="668055" y="580372"/>
                </a:lnTo>
                <a:cubicBezTo>
                  <a:pt x="675037" y="579102"/>
                  <a:pt x="681906" y="577201"/>
                  <a:pt x="688931" y="576197"/>
                </a:cubicBezTo>
                <a:cubicBezTo>
                  <a:pt x="701407" y="574415"/>
                  <a:pt x="713992" y="573495"/>
                  <a:pt x="726509" y="572022"/>
                </a:cubicBezTo>
                <a:lnTo>
                  <a:pt x="759912" y="567846"/>
                </a:lnTo>
                <a:cubicBezTo>
                  <a:pt x="772429" y="566373"/>
                  <a:pt x="785014" y="565453"/>
                  <a:pt x="797490" y="563671"/>
                </a:cubicBezTo>
                <a:cubicBezTo>
                  <a:pt x="804515" y="562667"/>
                  <a:pt x="811353" y="560575"/>
                  <a:pt x="818367" y="559496"/>
                </a:cubicBezTo>
                <a:cubicBezTo>
                  <a:pt x="829458" y="557790"/>
                  <a:pt x="840679" y="557026"/>
                  <a:pt x="851770" y="555320"/>
                </a:cubicBezTo>
                <a:cubicBezTo>
                  <a:pt x="858784" y="554241"/>
                  <a:pt x="865563" y="551588"/>
                  <a:pt x="872646" y="551145"/>
                </a:cubicBezTo>
                <a:cubicBezTo>
                  <a:pt x="910177" y="548800"/>
                  <a:pt x="947803" y="548362"/>
                  <a:pt x="985381" y="546970"/>
                </a:cubicBezTo>
                <a:lnTo>
                  <a:pt x="1081414" y="538619"/>
                </a:lnTo>
                <a:cubicBezTo>
                  <a:pt x="1092250" y="537535"/>
                  <a:pt x="1143048" y="532803"/>
                  <a:pt x="1156570" y="530268"/>
                </a:cubicBezTo>
                <a:cubicBezTo>
                  <a:pt x="1223677" y="517685"/>
                  <a:pt x="1164768" y="526122"/>
                  <a:pt x="1206674" y="517742"/>
                </a:cubicBezTo>
                <a:cubicBezTo>
                  <a:pt x="1255902" y="507897"/>
                  <a:pt x="1194593" y="519757"/>
                  <a:pt x="1256778" y="509392"/>
                </a:cubicBezTo>
                <a:cubicBezTo>
                  <a:pt x="1263778" y="508225"/>
                  <a:pt x="1270567" y="505570"/>
                  <a:pt x="1277655" y="505216"/>
                </a:cubicBezTo>
                <a:cubicBezTo>
                  <a:pt x="1326326" y="502782"/>
                  <a:pt x="1375080" y="502433"/>
                  <a:pt x="1423792" y="501041"/>
                </a:cubicBezTo>
                <a:cubicBezTo>
                  <a:pt x="1436318" y="499649"/>
                  <a:pt x="1448894" y="498648"/>
                  <a:pt x="1461370" y="496866"/>
                </a:cubicBezTo>
                <a:cubicBezTo>
                  <a:pt x="1468395" y="495862"/>
                  <a:pt x="1475361" y="494411"/>
                  <a:pt x="1482246" y="492690"/>
                </a:cubicBezTo>
                <a:cubicBezTo>
                  <a:pt x="1486516" y="491623"/>
                  <a:pt x="1490409" y="489097"/>
                  <a:pt x="1494772" y="488515"/>
                </a:cubicBezTo>
                <a:cubicBezTo>
                  <a:pt x="1511385" y="486300"/>
                  <a:pt x="1528175" y="485732"/>
                  <a:pt x="1544877" y="484340"/>
                </a:cubicBezTo>
                <a:cubicBezTo>
                  <a:pt x="1584156" y="474519"/>
                  <a:pt x="1552226" y="481428"/>
                  <a:pt x="1628383" y="475989"/>
                </a:cubicBezTo>
                <a:cubicBezTo>
                  <a:pt x="1645100" y="474795"/>
                  <a:pt x="1661786" y="473206"/>
                  <a:pt x="1678488" y="471814"/>
                </a:cubicBezTo>
                <a:cubicBezTo>
                  <a:pt x="1738224" y="461856"/>
                  <a:pt x="1663839" y="473906"/>
                  <a:pt x="1736942" y="463463"/>
                </a:cubicBezTo>
                <a:cubicBezTo>
                  <a:pt x="1745323" y="462266"/>
                  <a:pt x="1753613" y="460485"/>
                  <a:pt x="1761994" y="459288"/>
                </a:cubicBezTo>
                <a:cubicBezTo>
                  <a:pt x="1773102" y="457701"/>
                  <a:pt x="1784329" y="456957"/>
                  <a:pt x="1795397" y="455112"/>
                </a:cubicBezTo>
                <a:cubicBezTo>
                  <a:pt x="1801058" y="454169"/>
                  <a:pt x="1806453" y="451963"/>
                  <a:pt x="1812099" y="450937"/>
                </a:cubicBezTo>
                <a:cubicBezTo>
                  <a:pt x="1821782" y="449177"/>
                  <a:pt x="1831619" y="448380"/>
                  <a:pt x="1841326" y="446762"/>
                </a:cubicBezTo>
                <a:cubicBezTo>
                  <a:pt x="1848326" y="445595"/>
                  <a:pt x="1855141" y="443292"/>
                  <a:pt x="1862203" y="442586"/>
                </a:cubicBezTo>
                <a:cubicBezTo>
                  <a:pt x="1883022" y="440504"/>
                  <a:pt x="1903972" y="440016"/>
                  <a:pt x="1924833" y="438411"/>
                </a:cubicBezTo>
                <a:cubicBezTo>
                  <a:pt x="1940161" y="437232"/>
                  <a:pt x="1955452" y="435627"/>
                  <a:pt x="1970762" y="434235"/>
                </a:cubicBezTo>
                <a:cubicBezTo>
                  <a:pt x="1979113" y="431452"/>
                  <a:pt x="1987275" y="428020"/>
                  <a:pt x="1995814" y="425885"/>
                </a:cubicBezTo>
                <a:cubicBezTo>
                  <a:pt x="2004282" y="423768"/>
                  <a:pt x="2016660" y="421126"/>
                  <a:pt x="2025041" y="417534"/>
                </a:cubicBezTo>
                <a:cubicBezTo>
                  <a:pt x="2030762" y="415082"/>
                  <a:pt x="2036338" y="412271"/>
                  <a:pt x="2041742" y="409183"/>
                </a:cubicBezTo>
                <a:cubicBezTo>
                  <a:pt x="2046099" y="406693"/>
                  <a:pt x="2049682" y="402871"/>
                  <a:pt x="2054268" y="400833"/>
                </a:cubicBezTo>
                <a:cubicBezTo>
                  <a:pt x="2074719" y="391744"/>
                  <a:pt x="2077329" y="393915"/>
                  <a:pt x="2096022" y="388307"/>
                </a:cubicBezTo>
                <a:cubicBezTo>
                  <a:pt x="2104453" y="385778"/>
                  <a:pt x="2112340" y="381048"/>
                  <a:pt x="2121074" y="379956"/>
                </a:cubicBezTo>
                <a:cubicBezTo>
                  <a:pt x="2166983" y="374218"/>
                  <a:pt x="2143325" y="377020"/>
                  <a:pt x="2192055" y="371605"/>
                </a:cubicBezTo>
                <a:cubicBezTo>
                  <a:pt x="2197622" y="370213"/>
                  <a:pt x="2203110" y="368456"/>
                  <a:pt x="2208756" y="367430"/>
                </a:cubicBezTo>
                <a:cubicBezTo>
                  <a:pt x="2233786" y="362879"/>
                  <a:pt x="2253837" y="361957"/>
                  <a:pt x="2279737" y="359079"/>
                </a:cubicBezTo>
                <a:cubicBezTo>
                  <a:pt x="2361796" y="349961"/>
                  <a:pt x="2256204" y="360080"/>
                  <a:pt x="2359068" y="350729"/>
                </a:cubicBezTo>
                <a:lnTo>
                  <a:pt x="2379945" y="346553"/>
                </a:lnTo>
                <a:cubicBezTo>
                  <a:pt x="2388274" y="345039"/>
                  <a:pt x="2396696" y="344038"/>
                  <a:pt x="2404997" y="342378"/>
                </a:cubicBezTo>
                <a:cubicBezTo>
                  <a:pt x="2410624" y="341253"/>
                  <a:pt x="2416097" y="339448"/>
                  <a:pt x="2421699" y="338203"/>
                </a:cubicBezTo>
                <a:cubicBezTo>
                  <a:pt x="2469406" y="327601"/>
                  <a:pt x="2418544" y="340034"/>
                  <a:pt x="2459277" y="329852"/>
                </a:cubicBezTo>
                <a:cubicBezTo>
                  <a:pt x="2496129" y="305283"/>
                  <a:pt x="2437219" y="342971"/>
                  <a:pt x="2496855" y="313151"/>
                </a:cubicBezTo>
                <a:cubicBezTo>
                  <a:pt x="2502422" y="310367"/>
                  <a:pt x="2507777" y="307112"/>
                  <a:pt x="2513556" y="304800"/>
                </a:cubicBezTo>
                <a:cubicBezTo>
                  <a:pt x="2521729" y="301531"/>
                  <a:pt x="2531284" y="301331"/>
                  <a:pt x="2538608" y="296449"/>
                </a:cubicBezTo>
                <a:cubicBezTo>
                  <a:pt x="2562680" y="280402"/>
                  <a:pt x="2539459" y="294296"/>
                  <a:pt x="2563660" y="283923"/>
                </a:cubicBezTo>
                <a:cubicBezTo>
                  <a:pt x="2569381" y="281471"/>
                  <a:pt x="2574457" y="277540"/>
                  <a:pt x="2580362" y="275572"/>
                </a:cubicBezTo>
                <a:cubicBezTo>
                  <a:pt x="2587094" y="273328"/>
                  <a:pt x="2594392" y="273264"/>
                  <a:pt x="2601238" y="271397"/>
                </a:cubicBezTo>
                <a:cubicBezTo>
                  <a:pt x="2609730" y="269081"/>
                  <a:pt x="2617939" y="265830"/>
                  <a:pt x="2626290" y="263046"/>
                </a:cubicBezTo>
                <a:lnTo>
                  <a:pt x="2638816" y="258871"/>
                </a:lnTo>
                <a:cubicBezTo>
                  <a:pt x="2647167" y="256087"/>
                  <a:pt x="2655109" y="251396"/>
                  <a:pt x="2663868" y="250520"/>
                </a:cubicBezTo>
                <a:lnTo>
                  <a:pt x="2705622" y="246345"/>
                </a:lnTo>
                <a:cubicBezTo>
                  <a:pt x="2758265" y="240152"/>
                  <a:pt x="2711455" y="243206"/>
                  <a:pt x="2776603" y="237994"/>
                </a:cubicBezTo>
                <a:cubicBezTo>
                  <a:pt x="2797459" y="236325"/>
                  <a:pt x="2818356" y="235211"/>
                  <a:pt x="2839233" y="233819"/>
                </a:cubicBezTo>
                <a:cubicBezTo>
                  <a:pt x="2854535" y="229994"/>
                  <a:pt x="2864455" y="227042"/>
                  <a:pt x="2880986" y="225468"/>
                </a:cubicBezTo>
                <a:cubicBezTo>
                  <a:pt x="2901815" y="223484"/>
                  <a:pt x="2922739" y="222685"/>
                  <a:pt x="2943616" y="221293"/>
                </a:cubicBezTo>
                <a:cubicBezTo>
                  <a:pt x="2975740" y="210586"/>
                  <a:pt x="2938199" y="222375"/>
                  <a:pt x="3006246" y="208767"/>
                </a:cubicBezTo>
                <a:lnTo>
                  <a:pt x="3027123" y="204592"/>
                </a:lnTo>
                <a:cubicBezTo>
                  <a:pt x="3035452" y="203078"/>
                  <a:pt x="3043911" y="202253"/>
                  <a:pt x="3052175" y="200416"/>
                </a:cubicBezTo>
                <a:cubicBezTo>
                  <a:pt x="3056471" y="199461"/>
                  <a:pt x="3060469" y="197450"/>
                  <a:pt x="3064701" y="196241"/>
                </a:cubicBezTo>
                <a:cubicBezTo>
                  <a:pt x="3070219" y="194665"/>
                  <a:pt x="3075885" y="193643"/>
                  <a:pt x="3081403" y="192066"/>
                </a:cubicBezTo>
                <a:cubicBezTo>
                  <a:pt x="3085635" y="190857"/>
                  <a:pt x="3089552" y="188351"/>
                  <a:pt x="3093929" y="187890"/>
                </a:cubicBezTo>
                <a:cubicBezTo>
                  <a:pt x="3116118" y="185554"/>
                  <a:pt x="3138475" y="185250"/>
                  <a:pt x="3160734" y="183715"/>
                </a:cubicBezTo>
                <a:cubicBezTo>
                  <a:pt x="3276192" y="175753"/>
                  <a:pt x="3148963" y="181899"/>
                  <a:pt x="3331923" y="175364"/>
                </a:cubicBezTo>
                <a:cubicBezTo>
                  <a:pt x="3359759" y="172581"/>
                  <a:pt x="3388892" y="175862"/>
                  <a:pt x="3415430" y="167014"/>
                </a:cubicBezTo>
                <a:cubicBezTo>
                  <a:pt x="3419605" y="165622"/>
                  <a:pt x="3423911" y="164572"/>
                  <a:pt x="3427956" y="162838"/>
                </a:cubicBezTo>
                <a:cubicBezTo>
                  <a:pt x="3452140" y="152473"/>
                  <a:pt x="3439305" y="153738"/>
                  <a:pt x="3469709" y="146137"/>
                </a:cubicBezTo>
                <a:lnTo>
                  <a:pt x="3503112" y="137786"/>
                </a:lnTo>
                <a:cubicBezTo>
                  <a:pt x="3508679" y="136394"/>
                  <a:pt x="3514486" y="135742"/>
                  <a:pt x="3519814" y="133611"/>
                </a:cubicBezTo>
                <a:cubicBezTo>
                  <a:pt x="3526773" y="130827"/>
                  <a:pt x="3533580" y="127630"/>
                  <a:pt x="3540690" y="125260"/>
                </a:cubicBezTo>
                <a:cubicBezTo>
                  <a:pt x="3546134" y="123445"/>
                  <a:pt x="3551948" y="122900"/>
                  <a:pt x="3557392" y="121085"/>
                </a:cubicBezTo>
                <a:cubicBezTo>
                  <a:pt x="3611664" y="102994"/>
                  <a:pt x="3545535" y="120930"/>
                  <a:pt x="3599145" y="108559"/>
                </a:cubicBezTo>
                <a:cubicBezTo>
                  <a:pt x="3610328" y="105978"/>
                  <a:pt x="3621124" y="101314"/>
                  <a:pt x="3632548" y="100208"/>
                </a:cubicBezTo>
                <a:cubicBezTo>
                  <a:pt x="3675693" y="96033"/>
                  <a:pt x="3719226" y="94808"/>
                  <a:pt x="3761983" y="87682"/>
                </a:cubicBezTo>
                <a:lnTo>
                  <a:pt x="3787035" y="83507"/>
                </a:lnTo>
                <a:cubicBezTo>
                  <a:pt x="3794017" y="82237"/>
                  <a:pt x="3800844" y="79974"/>
                  <a:pt x="3807912" y="79331"/>
                </a:cubicBezTo>
                <a:cubicBezTo>
                  <a:pt x="3831516" y="77185"/>
                  <a:pt x="3855278" y="77180"/>
                  <a:pt x="3878893" y="75156"/>
                </a:cubicBezTo>
                <a:cubicBezTo>
                  <a:pt x="3904007" y="73003"/>
                  <a:pt x="3928858" y="67674"/>
                  <a:pt x="3954049" y="66805"/>
                </a:cubicBezTo>
                <a:cubicBezTo>
                  <a:pt x="4143305" y="60279"/>
                  <a:pt x="4034757" y="63454"/>
                  <a:pt x="4279726" y="58455"/>
                </a:cubicBezTo>
                <a:cubicBezTo>
                  <a:pt x="4296427" y="57063"/>
                  <a:pt x="4313181" y="56200"/>
                  <a:pt x="4329830" y="54279"/>
                </a:cubicBezTo>
                <a:cubicBezTo>
                  <a:pt x="4349383" y="52023"/>
                  <a:pt x="4368700" y="47888"/>
                  <a:pt x="4388285" y="45929"/>
                </a:cubicBezTo>
                <a:cubicBezTo>
                  <a:pt x="4402203" y="44537"/>
                  <a:pt x="4416159" y="43488"/>
                  <a:pt x="4430038" y="41753"/>
                </a:cubicBezTo>
                <a:cubicBezTo>
                  <a:pt x="4449569" y="39312"/>
                  <a:pt x="4468875" y="34994"/>
                  <a:pt x="4488493" y="33403"/>
                </a:cubicBezTo>
                <a:cubicBezTo>
                  <a:pt x="4520429" y="30814"/>
                  <a:pt x="4552515" y="30619"/>
                  <a:pt x="4584526" y="29227"/>
                </a:cubicBezTo>
                <a:cubicBezTo>
                  <a:pt x="4592877" y="27835"/>
                  <a:pt x="4601178" y="26102"/>
                  <a:pt x="4609578" y="25052"/>
                </a:cubicBezTo>
                <a:cubicBezTo>
                  <a:pt x="4638368" y="21453"/>
                  <a:pt x="4660409" y="20773"/>
                  <a:pt x="4688909" y="16701"/>
                </a:cubicBezTo>
                <a:cubicBezTo>
                  <a:pt x="4717508" y="12615"/>
                  <a:pt x="4700941" y="14179"/>
                  <a:pt x="4722312" y="8351"/>
                </a:cubicBezTo>
                <a:cubicBezTo>
                  <a:pt x="4733385" y="5331"/>
                  <a:pt x="4744238" y="0"/>
                  <a:pt x="4755715" y="0"/>
                </a:cubicBezTo>
                <a:lnTo>
                  <a:pt x="4772416" y="0"/>
                </a:lnTo>
              </a:path>
            </a:pathLst>
          </a:custGeom>
          <a:noFill/>
          <a:ln w="79375" cap="rnd">
            <a:solidFill>
              <a:srgbClr val="FF000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Freihandform 6">
            <a:extLst>
              <a:ext uri="{FF2B5EF4-FFF2-40B4-BE49-F238E27FC236}">
                <a16:creationId xmlns:a16="http://schemas.microsoft.com/office/drawing/2014/main" id="{2068F08C-7F12-40EA-9C14-05120BE30954}"/>
              </a:ext>
            </a:extLst>
          </p:cNvPr>
          <p:cNvSpPr/>
          <p:nvPr/>
        </p:nvSpPr>
        <p:spPr>
          <a:xfrm>
            <a:off x="971600" y="1736942"/>
            <a:ext cx="4811249" cy="659705"/>
          </a:xfrm>
          <a:custGeom>
            <a:avLst/>
            <a:gdLst>
              <a:gd name="connsiteX0" fmla="*/ 0 w 4751539"/>
              <a:gd name="connsiteY0" fmla="*/ 659705 h 659705"/>
              <a:gd name="connsiteX1" fmla="*/ 96032 w 4751539"/>
              <a:gd name="connsiteY1" fmla="*/ 638828 h 659705"/>
              <a:gd name="connsiteX2" fmla="*/ 137786 w 4751539"/>
              <a:gd name="connsiteY2" fmla="*/ 630477 h 659705"/>
              <a:gd name="connsiteX3" fmla="*/ 217117 w 4751539"/>
              <a:gd name="connsiteY3" fmla="*/ 613776 h 659705"/>
              <a:gd name="connsiteX4" fmla="*/ 267221 w 4751539"/>
              <a:gd name="connsiteY4" fmla="*/ 609600 h 659705"/>
              <a:gd name="connsiteX5" fmla="*/ 313150 w 4751539"/>
              <a:gd name="connsiteY5" fmla="*/ 597074 h 659705"/>
              <a:gd name="connsiteX6" fmla="*/ 329852 w 4751539"/>
              <a:gd name="connsiteY6" fmla="*/ 592899 h 659705"/>
              <a:gd name="connsiteX7" fmla="*/ 384131 w 4751539"/>
              <a:gd name="connsiteY7" fmla="*/ 584548 h 659705"/>
              <a:gd name="connsiteX8" fmla="*/ 396657 w 4751539"/>
              <a:gd name="connsiteY8" fmla="*/ 580373 h 659705"/>
              <a:gd name="connsiteX9" fmla="*/ 430060 w 4751539"/>
              <a:gd name="connsiteY9" fmla="*/ 572022 h 659705"/>
              <a:gd name="connsiteX10" fmla="*/ 492690 w 4751539"/>
              <a:gd name="connsiteY10" fmla="*/ 555321 h 659705"/>
              <a:gd name="connsiteX11" fmla="*/ 542794 w 4751539"/>
              <a:gd name="connsiteY11" fmla="*/ 546970 h 659705"/>
              <a:gd name="connsiteX12" fmla="*/ 567846 w 4751539"/>
              <a:gd name="connsiteY12" fmla="*/ 542795 h 659705"/>
              <a:gd name="connsiteX13" fmla="*/ 617950 w 4751539"/>
              <a:gd name="connsiteY13" fmla="*/ 526094 h 659705"/>
              <a:gd name="connsiteX14" fmla="*/ 638827 w 4751539"/>
              <a:gd name="connsiteY14" fmla="*/ 521918 h 659705"/>
              <a:gd name="connsiteX15" fmla="*/ 663879 w 4751539"/>
              <a:gd name="connsiteY15" fmla="*/ 513568 h 659705"/>
              <a:gd name="connsiteX16" fmla="*/ 676405 w 4751539"/>
              <a:gd name="connsiteY16" fmla="*/ 509392 h 659705"/>
              <a:gd name="connsiteX17" fmla="*/ 797490 w 4751539"/>
              <a:gd name="connsiteY17" fmla="*/ 501042 h 659705"/>
              <a:gd name="connsiteX18" fmla="*/ 830893 w 4751539"/>
              <a:gd name="connsiteY18" fmla="*/ 496866 h 659705"/>
              <a:gd name="connsiteX19" fmla="*/ 876821 w 4751539"/>
              <a:gd name="connsiteY19" fmla="*/ 492691 h 659705"/>
              <a:gd name="connsiteX20" fmla="*/ 897698 w 4751539"/>
              <a:gd name="connsiteY20" fmla="*/ 488516 h 659705"/>
              <a:gd name="connsiteX21" fmla="*/ 931101 w 4751539"/>
              <a:gd name="connsiteY21" fmla="*/ 484340 h 659705"/>
              <a:gd name="connsiteX22" fmla="*/ 989556 w 4751539"/>
              <a:gd name="connsiteY22" fmla="*/ 467639 h 659705"/>
              <a:gd name="connsiteX23" fmla="*/ 1006257 w 4751539"/>
              <a:gd name="connsiteY23" fmla="*/ 463463 h 659705"/>
              <a:gd name="connsiteX24" fmla="*/ 1018783 w 4751539"/>
              <a:gd name="connsiteY24" fmla="*/ 455113 h 659705"/>
              <a:gd name="connsiteX25" fmla="*/ 1056361 w 4751539"/>
              <a:gd name="connsiteY25" fmla="*/ 446762 h 659705"/>
              <a:gd name="connsiteX26" fmla="*/ 1093939 w 4751539"/>
              <a:gd name="connsiteY26" fmla="*/ 438411 h 659705"/>
              <a:gd name="connsiteX27" fmla="*/ 1123167 w 4751539"/>
              <a:gd name="connsiteY27" fmla="*/ 434236 h 659705"/>
              <a:gd name="connsiteX28" fmla="*/ 1248427 w 4751539"/>
              <a:gd name="connsiteY28" fmla="*/ 425885 h 659705"/>
              <a:gd name="connsiteX29" fmla="*/ 1315232 w 4751539"/>
              <a:gd name="connsiteY29" fmla="*/ 413359 h 659705"/>
              <a:gd name="connsiteX30" fmla="*/ 1344460 w 4751539"/>
              <a:gd name="connsiteY30" fmla="*/ 409184 h 659705"/>
              <a:gd name="connsiteX31" fmla="*/ 1365337 w 4751539"/>
              <a:gd name="connsiteY31" fmla="*/ 405009 h 659705"/>
              <a:gd name="connsiteX32" fmla="*/ 1448843 w 4751539"/>
              <a:gd name="connsiteY32" fmla="*/ 396658 h 659705"/>
              <a:gd name="connsiteX33" fmla="*/ 1511474 w 4751539"/>
              <a:gd name="connsiteY33" fmla="*/ 388307 h 659705"/>
              <a:gd name="connsiteX34" fmla="*/ 1594980 w 4751539"/>
              <a:gd name="connsiteY34" fmla="*/ 375781 h 659705"/>
              <a:gd name="connsiteX35" fmla="*/ 1657610 w 4751539"/>
              <a:gd name="connsiteY35" fmla="*/ 371606 h 659705"/>
              <a:gd name="connsiteX36" fmla="*/ 1707715 w 4751539"/>
              <a:gd name="connsiteY36" fmla="*/ 367431 h 659705"/>
              <a:gd name="connsiteX37" fmla="*/ 1720241 w 4751539"/>
              <a:gd name="connsiteY37" fmla="*/ 363255 h 659705"/>
              <a:gd name="connsiteX38" fmla="*/ 1799572 w 4751539"/>
              <a:gd name="connsiteY38" fmla="*/ 354905 h 659705"/>
              <a:gd name="connsiteX39" fmla="*/ 1832975 w 4751539"/>
              <a:gd name="connsiteY39" fmla="*/ 346554 h 659705"/>
              <a:gd name="connsiteX40" fmla="*/ 1858027 w 4751539"/>
              <a:gd name="connsiteY40" fmla="*/ 338203 h 659705"/>
              <a:gd name="connsiteX41" fmla="*/ 1870553 w 4751539"/>
              <a:gd name="connsiteY41" fmla="*/ 334028 h 659705"/>
              <a:gd name="connsiteX42" fmla="*/ 1891430 w 4751539"/>
              <a:gd name="connsiteY42" fmla="*/ 329853 h 659705"/>
              <a:gd name="connsiteX43" fmla="*/ 1949884 w 4751539"/>
              <a:gd name="connsiteY43" fmla="*/ 313151 h 659705"/>
              <a:gd name="connsiteX44" fmla="*/ 1999989 w 4751539"/>
              <a:gd name="connsiteY44" fmla="*/ 304800 h 659705"/>
              <a:gd name="connsiteX45" fmla="*/ 2012515 w 4751539"/>
              <a:gd name="connsiteY45" fmla="*/ 300625 h 659705"/>
              <a:gd name="connsiteX46" fmla="*/ 2045917 w 4751539"/>
              <a:gd name="connsiteY46" fmla="*/ 296450 h 659705"/>
              <a:gd name="connsiteX47" fmla="*/ 2075145 w 4751539"/>
              <a:gd name="connsiteY47" fmla="*/ 292274 h 659705"/>
              <a:gd name="connsiteX48" fmla="*/ 2091846 w 4751539"/>
              <a:gd name="connsiteY48" fmla="*/ 288099 h 659705"/>
              <a:gd name="connsiteX49" fmla="*/ 2121074 w 4751539"/>
              <a:gd name="connsiteY49" fmla="*/ 283924 h 659705"/>
              <a:gd name="connsiteX50" fmla="*/ 2158652 w 4751539"/>
              <a:gd name="connsiteY50" fmla="*/ 275573 h 659705"/>
              <a:gd name="connsiteX51" fmla="*/ 2192054 w 4751539"/>
              <a:gd name="connsiteY51" fmla="*/ 271398 h 659705"/>
              <a:gd name="connsiteX52" fmla="*/ 2233808 w 4751539"/>
              <a:gd name="connsiteY52" fmla="*/ 263047 h 659705"/>
              <a:gd name="connsiteX53" fmla="*/ 2263035 w 4751539"/>
              <a:gd name="connsiteY53" fmla="*/ 258872 h 659705"/>
              <a:gd name="connsiteX54" fmla="*/ 2321490 w 4751539"/>
              <a:gd name="connsiteY54" fmla="*/ 254696 h 659705"/>
              <a:gd name="connsiteX55" fmla="*/ 2354893 w 4751539"/>
              <a:gd name="connsiteY55" fmla="*/ 250521 h 659705"/>
              <a:gd name="connsiteX56" fmla="*/ 2392471 w 4751539"/>
              <a:gd name="connsiteY56" fmla="*/ 246346 h 659705"/>
              <a:gd name="connsiteX57" fmla="*/ 2463452 w 4751539"/>
              <a:gd name="connsiteY57" fmla="*/ 237995 h 659705"/>
              <a:gd name="connsiteX58" fmla="*/ 2572010 w 4751539"/>
              <a:gd name="connsiteY58" fmla="*/ 229644 h 659705"/>
              <a:gd name="connsiteX59" fmla="*/ 2613764 w 4751539"/>
              <a:gd name="connsiteY59" fmla="*/ 221294 h 659705"/>
              <a:gd name="connsiteX60" fmla="*/ 2626290 w 4751539"/>
              <a:gd name="connsiteY60" fmla="*/ 217118 h 659705"/>
              <a:gd name="connsiteX61" fmla="*/ 2651342 w 4751539"/>
              <a:gd name="connsiteY61" fmla="*/ 212943 h 659705"/>
              <a:gd name="connsiteX62" fmla="*/ 2663868 w 4751539"/>
              <a:gd name="connsiteY62" fmla="*/ 208768 h 659705"/>
              <a:gd name="connsiteX63" fmla="*/ 2693095 w 4751539"/>
              <a:gd name="connsiteY63" fmla="*/ 200417 h 659705"/>
              <a:gd name="connsiteX64" fmla="*/ 2705621 w 4751539"/>
              <a:gd name="connsiteY64" fmla="*/ 192066 h 659705"/>
              <a:gd name="connsiteX65" fmla="*/ 2730674 w 4751539"/>
              <a:gd name="connsiteY65" fmla="*/ 183716 h 659705"/>
              <a:gd name="connsiteX66" fmla="*/ 2743200 w 4751539"/>
              <a:gd name="connsiteY66" fmla="*/ 179540 h 659705"/>
              <a:gd name="connsiteX67" fmla="*/ 2755726 w 4751539"/>
              <a:gd name="connsiteY67" fmla="*/ 175365 h 659705"/>
              <a:gd name="connsiteX68" fmla="*/ 2772427 w 4751539"/>
              <a:gd name="connsiteY68" fmla="*/ 167014 h 659705"/>
              <a:gd name="connsiteX69" fmla="*/ 2784953 w 4751539"/>
              <a:gd name="connsiteY69" fmla="*/ 158663 h 659705"/>
              <a:gd name="connsiteX70" fmla="*/ 2818356 w 4751539"/>
              <a:gd name="connsiteY70" fmla="*/ 150313 h 659705"/>
              <a:gd name="connsiteX71" fmla="*/ 2947791 w 4751539"/>
              <a:gd name="connsiteY71" fmla="*/ 141962 h 659705"/>
              <a:gd name="connsiteX72" fmla="*/ 3098104 w 4751539"/>
              <a:gd name="connsiteY72" fmla="*/ 137787 h 659705"/>
              <a:gd name="connsiteX73" fmla="*/ 3415430 w 4751539"/>
              <a:gd name="connsiteY73" fmla="*/ 125261 h 659705"/>
              <a:gd name="connsiteX74" fmla="*/ 3532339 w 4751539"/>
              <a:gd name="connsiteY74" fmla="*/ 121085 h 659705"/>
              <a:gd name="connsiteX75" fmla="*/ 3661775 w 4751539"/>
              <a:gd name="connsiteY75" fmla="*/ 116910 h 659705"/>
              <a:gd name="connsiteX76" fmla="*/ 3699353 w 4751539"/>
              <a:gd name="connsiteY76" fmla="*/ 112735 h 659705"/>
              <a:gd name="connsiteX77" fmla="*/ 3741106 w 4751539"/>
              <a:gd name="connsiteY77" fmla="*/ 104384 h 659705"/>
              <a:gd name="connsiteX78" fmla="*/ 3787035 w 4751539"/>
              <a:gd name="connsiteY78" fmla="*/ 100209 h 659705"/>
              <a:gd name="connsiteX79" fmla="*/ 3820438 w 4751539"/>
              <a:gd name="connsiteY79" fmla="*/ 96033 h 659705"/>
              <a:gd name="connsiteX80" fmla="*/ 3987452 w 4751539"/>
              <a:gd name="connsiteY80" fmla="*/ 87683 h 659705"/>
              <a:gd name="connsiteX81" fmla="*/ 4041731 w 4751539"/>
              <a:gd name="connsiteY81" fmla="*/ 83507 h 659705"/>
              <a:gd name="connsiteX82" fmla="*/ 4054257 w 4751539"/>
              <a:gd name="connsiteY82" fmla="*/ 79332 h 659705"/>
              <a:gd name="connsiteX83" fmla="*/ 4070958 w 4751539"/>
              <a:gd name="connsiteY83" fmla="*/ 75157 h 659705"/>
              <a:gd name="connsiteX84" fmla="*/ 4112712 w 4751539"/>
              <a:gd name="connsiteY84" fmla="*/ 70981 h 659705"/>
              <a:gd name="connsiteX85" fmla="*/ 4409161 w 4751539"/>
              <a:gd name="connsiteY85" fmla="*/ 58455 h 659705"/>
              <a:gd name="connsiteX86" fmla="*/ 4430038 w 4751539"/>
              <a:gd name="connsiteY86" fmla="*/ 54280 h 659705"/>
              <a:gd name="connsiteX87" fmla="*/ 4459265 w 4751539"/>
              <a:gd name="connsiteY87" fmla="*/ 50105 h 659705"/>
              <a:gd name="connsiteX88" fmla="*/ 4471791 w 4751539"/>
              <a:gd name="connsiteY88" fmla="*/ 45929 h 659705"/>
              <a:gd name="connsiteX89" fmla="*/ 4521895 w 4751539"/>
              <a:gd name="connsiteY89" fmla="*/ 37579 h 659705"/>
              <a:gd name="connsiteX90" fmla="*/ 4551123 w 4751539"/>
              <a:gd name="connsiteY90" fmla="*/ 29228 h 659705"/>
              <a:gd name="connsiteX91" fmla="*/ 4563649 w 4751539"/>
              <a:gd name="connsiteY91" fmla="*/ 25053 h 659705"/>
              <a:gd name="connsiteX92" fmla="*/ 4613753 w 4751539"/>
              <a:gd name="connsiteY92" fmla="*/ 16702 h 659705"/>
              <a:gd name="connsiteX93" fmla="*/ 4722312 w 4751539"/>
              <a:gd name="connsiteY93" fmla="*/ 12526 h 659705"/>
              <a:gd name="connsiteX94" fmla="*/ 4734838 w 4751539"/>
              <a:gd name="connsiteY94" fmla="*/ 4176 h 659705"/>
              <a:gd name="connsiteX95" fmla="*/ 4751539 w 4751539"/>
              <a:gd name="connsiteY95" fmla="*/ 0 h 65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4751539" h="659705">
                <a:moveTo>
                  <a:pt x="0" y="659705"/>
                </a:moveTo>
                <a:lnTo>
                  <a:pt x="96032" y="638828"/>
                </a:lnTo>
                <a:cubicBezTo>
                  <a:pt x="143399" y="627897"/>
                  <a:pt x="47169" y="643424"/>
                  <a:pt x="137786" y="630477"/>
                </a:cubicBezTo>
                <a:cubicBezTo>
                  <a:pt x="166048" y="621057"/>
                  <a:pt x="175625" y="617234"/>
                  <a:pt x="217117" y="613776"/>
                </a:cubicBezTo>
                <a:lnTo>
                  <a:pt x="267221" y="609600"/>
                </a:lnTo>
                <a:cubicBezTo>
                  <a:pt x="290633" y="601797"/>
                  <a:pt x="275483" y="606491"/>
                  <a:pt x="313150" y="597074"/>
                </a:cubicBezTo>
                <a:cubicBezTo>
                  <a:pt x="318717" y="595682"/>
                  <a:pt x="324191" y="593842"/>
                  <a:pt x="329852" y="592899"/>
                </a:cubicBezTo>
                <a:cubicBezTo>
                  <a:pt x="364611" y="587106"/>
                  <a:pt x="346523" y="589921"/>
                  <a:pt x="384131" y="584548"/>
                </a:cubicBezTo>
                <a:cubicBezTo>
                  <a:pt x="388306" y="583156"/>
                  <a:pt x="392411" y="581531"/>
                  <a:pt x="396657" y="580373"/>
                </a:cubicBezTo>
                <a:cubicBezTo>
                  <a:pt x="407730" y="577353"/>
                  <a:pt x="430060" y="572022"/>
                  <a:pt x="430060" y="572022"/>
                </a:cubicBezTo>
                <a:cubicBezTo>
                  <a:pt x="455932" y="554775"/>
                  <a:pt x="440141" y="562828"/>
                  <a:pt x="492690" y="555321"/>
                </a:cubicBezTo>
                <a:cubicBezTo>
                  <a:pt x="548714" y="547318"/>
                  <a:pt x="498009" y="555113"/>
                  <a:pt x="542794" y="546970"/>
                </a:cubicBezTo>
                <a:cubicBezTo>
                  <a:pt x="551123" y="545456"/>
                  <a:pt x="559633" y="544848"/>
                  <a:pt x="567846" y="542795"/>
                </a:cubicBezTo>
                <a:cubicBezTo>
                  <a:pt x="567871" y="542789"/>
                  <a:pt x="617924" y="526099"/>
                  <a:pt x="617950" y="526094"/>
                </a:cubicBezTo>
                <a:cubicBezTo>
                  <a:pt x="624909" y="524702"/>
                  <a:pt x="631980" y="523785"/>
                  <a:pt x="638827" y="521918"/>
                </a:cubicBezTo>
                <a:cubicBezTo>
                  <a:pt x="647319" y="519602"/>
                  <a:pt x="655528" y="516352"/>
                  <a:pt x="663879" y="513568"/>
                </a:cubicBezTo>
                <a:cubicBezTo>
                  <a:pt x="668054" y="512176"/>
                  <a:pt x="672026" y="509830"/>
                  <a:pt x="676405" y="509392"/>
                </a:cubicBezTo>
                <a:cubicBezTo>
                  <a:pt x="744507" y="502582"/>
                  <a:pt x="704190" y="505952"/>
                  <a:pt x="797490" y="501042"/>
                </a:cubicBezTo>
                <a:lnTo>
                  <a:pt x="830893" y="496866"/>
                </a:lnTo>
                <a:cubicBezTo>
                  <a:pt x="846181" y="495257"/>
                  <a:pt x="861567" y="494598"/>
                  <a:pt x="876821" y="492691"/>
                </a:cubicBezTo>
                <a:cubicBezTo>
                  <a:pt x="883863" y="491811"/>
                  <a:pt x="890684" y="489595"/>
                  <a:pt x="897698" y="488516"/>
                </a:cubicBezTo>
                <a:cubicBezTo>
                  <a:pt x="908789" y="486810"/>
                  <a:pt x="919967" y="485732"/>
                  <a:pt x="931101" y="484340"/>
                </a:cubicBezTo>
                <a:cubicBezTo>
                  <a:pt x="967046" y="472359"/>
                  <a:pt x="947607" y="478127"/>
                  <a:pt x="989556" y="467639"/>
                </a:cubicBezTo>
                <a:lnTo>
                  <a:pt x="1006257" y="463463"/>
                </a:lnTo>
                <a:cubicBezTo>
                  <a:pt x="1010432" y="460680"/>
                  <a:pt x="1014171" y="457090"/>
                  <a:pt x="1018783" y="455113"/>
                </a:cubicBezTo>
                <a:cubicBezTo>
                  <a:pt x="1024273" y="452760"/>
                  <a:pt x="1052237" y="447678"/>
                  <a:pt x="1056361" y="446762"/>
                </a:cubicBezTo>
                <a:cubicBezTo>
                  <a:pt x="1078866" y="441761"/>
                  <a:pt x="1068773" y="442606"/>
                  <a:pt x="1093939" y="438411"/>
                </a:cubicBezTo>
                <a:cubicBezTo>
                  <a:pt x="1103647" y="436793"/>
                  <a:pt x="1113424" y="435628"/>
                  <a:pt x="1123167" y="434236"/>
                </a:cubicBezTo>
                <a:cubicBezTo>
                  <a:pt x="1172552" y="417776"/>
                  <a:pt x="1121173" y="433598"/>
                  <a:pt x="1248427" y="425885"/>
                </a:cubicBezTo>
                <a:cubicBezTo>
                  <a:pt x="1257874" y="425312"/>
                  <a:pt x="1314811" y="413419"/>
                  <a:pt x="1315232" y="413359"/>
                </a:cubicBezTo>
                <a:cubicBezTo>
                  <a:pt x="1324975" y="411967"/>
                  <a:pt x="1334752" y="410802"/>
                  <a:pt x="1344460" y="409184"/>
                </a:cubicBezTo>
                <a:cubicBezTo>
                  <a:pt x="1351460" y="408017"/>
                  <a:pt x="1358323" y="406088"/>
                  <a:pt x="1365337" y="405009"/>
                </a:cubicBezTo>
                <a:cubicBezTo>
                  <a:pt x="1394916" y="400458"/>
                  <a:pt x="1418105" y="399219"/>
                  <a:pt x="1448843" y="396658"/>
                </a:cubicBezTo>
                <a:cubicBezTo>
                  <a:pt x="1497587" y="386910"/>
                  <a:pt x="1434768" y="398767"/>
                  <a:pt x="1511474" y="388307"/>
                </a:cubicBezTo>
                <a:cubicBezTo>
                  <a:pt x="1551788" y="382810"/>
                  <a:pt x="1558600" y="378945"/>
                  <a:pt x="1594980" y="375781"/>
                </a:cubicBezTo>
                <a:cubicBezTo>
                  <a:pt x="1615824" y="373968"/>
                  <a:pt x="1636744" y="373151"/>
                  <a:pt x="1657610" y="371606"/>
                </a:cubicBezTo>
                <a:lnTo>
                  <a:pt x="1707715" y="367431"/>
                </a:lnTo>
                <a:cubicBezTo>
                  <a:pt x="1711890" y="366039"/>
                  <a:pt x="1715971" y="364323"/>
                  <a:pt x="1720241" y="363255"/>
                </a:cubicBezTo>
                <a:cubicBezTo>
                  <a:pt x="1749059" y="356050"/>
                  <a:pt x="1764905" y="357381"/>
                  <a:pt x="1799572" y="354905"/>
                </a:cubicBezTo>
                <a:cubicBezTo>
                  <a:pt x="1810706" y="352121"/>
                  <a:pt x="1822087" y="350183"/>
                  <a:pt x="1832975" y="346554"/>
                </a:cubicBezTo>
                <a:lnTo>
                  <a:pt x="1858027" y="338203"/>
                </a:lnTo>
                <a:cubicBezTo>
                  <a:pt x="1862202" y="336811"/>
                  <a:pt x="1866237" y="334891"/>
                  <a:pt x="1870553" y="334028"/>
                </a:cubicBezTo>
                <a:cubicBezTo>
                  <a:pt x="1877512" y="332636"/>
                  <a:pt x="1884583" y="331720"/>
                  <a:pt x="1891430" y="329853"/>
                </a:cubicBezTo>
                <a:cubicBezTo>
                  <a:pt x="1922633" y="321343"/>
                  <a:pt x="1914118" y="319112"/>
                  <a:pt x="1949884" y="313151"/>
                </a:cubicBezTo>
                <a:cubicBezTo>
                  <a:pt x="1966586" y="310367"/>
                  <a:pt x="1983926" y="310154"/>
                  <a:pt x="1999989" y="304800"/>
                </a:cubicBezTo>
                <a:cubicBezTo>
                  <a:pt x="2004164" y="303408"/>
                  <a:pt x="2008185" y="301412"/>
                  <a:pt x="2012515" y="300625"/>
                </a:cubicBezTo>
                <a:cubicBezTo>
                  <a:pt x="2023555" y="298618"/>
                  <a:pt x="2034795" y="297933"/>
                  <a:pt x="2045917" y="296450"/>
                </a:cubicBezTo>
                <a:cubicBezTo>
                  <a:pt x="2055672" y="295149"/>
                  <a:pt x="2065462" y="294035"/>
                  <a:pt x="2075145" y="292274"/>
                </a:cubicBezTo>
                <a:cubicBezTo>
                  <a:pt x="2080791" y="291247"/>
                  <a:pt x="2086200" y="289125"/>
                  <a:pt x="2091846" y="288099"/>
                </a:cubicBezTo>
                <a:cubicBezTo>
                  <a:pt x="2101529" y="286339"/>
                  <a:pt x="2111391" y="285685"/>
                  <a:pt x="2121074" y="283924"/>
                </a:cubicBezTo>
                <a:cubicBezTo>
                  <a:pt x="2166815" y="275607"/>
                  <a:pt x="2104749" y="283865"/>
                  <a:pt x="2158652" y="275573"/>
                </a:cubicBezTo>
                <a:cubicBezTo>
                  <a:pt x="2169742" y="273867"/>
                  <a:pt x="2180920" y="272790"/>
                  <a:pt x="2192054" y="271398"/>
                </a:cubicBezTo>
                <a:cubicBezTo>
                  <a:pt x="2214195" y="265862"/>
                  <a:pt x="2207188" y="267142"/>
                  <a:pt x="2233808" y="263047"/>
                </a:cubicBezTo>
                <a:cubicBezTo>
                  <a:pt x="2243535" y="261551"/>
                  <a:pt x="2253238" y="259805"/>
                  <a:pt x="2263035" y="258872"/>
                </a:cubicBezTo>
                <a:cubicBezTo>
                  <a:pt x="2282482" y="257020"/>
                  <a:pt x="2302036" y="256465"/>
                  <a:pt x="2321490" y="254696"/>
                </a:cubicBezTo>
                <a:cubicBezTo>
                  <a:pt x="2332665" y="253680"/>
                  <a:pt x="2343749" y="251832"/>
                  <a:pt x="2354893" y="250521"/>
                </a:cubicBezTo>
                <a:lnTo>
                  <a:pt x="2392471" y="246346"/>
                </a:lnTo>
                <a:cubicBezTo>
                  <a:pt x="2434155" y="241135"/>
                  <a:pt x="2413881" y="241808"/>
                  <a:pt x="2463452" y="237995"/>
                </a:cubicBezTo>
                <a:cubicBezTo>
                  <a:pt x="2490383" y="235924"/>
                  <a:pt x="2541804" y="234175"/>
                  <a:pt x="2572010" y="229644"/>
                </a:cubicBezTo>
                <a:cubicBezTo>
                  <a:pt x="2586047" y="227539"/>
                  <a:pt x="2600299" y="225783"/>
                  <a:pt x="2613764" y="221294"/>
                </a:cubicBezTo>
                <a:cubicBezTo>
                  <a:pt x="2617939" y="219902"/>
                  <a:pt x="2621994" y="218073"/>
                  <a:pt x="2626290" y="217118"/>
                </a:cubicBezTo>
                <a:cubicBezTo>
                  <a:pt x="2634554" y="215281"/>
                  <a:pt x="2643078" y="214779"/>
                  <a:pt x="2651342" y="212943"/>
                </a:cubicBezTo>
                <a:cubicBezTo>
                  <a:pt x="2655638" y="211988"/>
                  <a:pt x="2659636" y="209977"/>
                  <a:pt x="2663868" y="208768"/>
                </a:cubicBezTo>
                <a:cubicBezTo>
                  <a:pt x="2700567" y="198282"/>
                  <a:pt x="2663062" y="210427"/>
                  <a:pt x="2693095" y="200417"/>
                </a:cubicBezTo>
                <a:cubicBezTo>
                  <a:pt x="2697270" y="197633"/>
                  <a:pt x="2701035" y="194104"/>
                  <a:pt x="2705621" y="192066"/>
                </a:cubicBezTo>
                <a:cubicBezTo>
                  <a:pt x="2713665" y="188491"/>
                  <a:pt x="2722323" y="186500"/>
                  <a:pt x="2730674" y="183716"/>
                </a:cubicBezTo>
                <a:lnTo>
                  <a:pt x="2743200" y="179540"/>
                </a:lnTo>
                <a:cubicBezTo>
                  <a:pt x="2747375" y="178148"/>
                  <a:pt x="2751790" y="177333"/>
                  <a:pt x="2755726" y="175365"/>
                </a:cubicBezTo>
                <a:cubicBezTo>
                  <a:pt x="2761293" y="172581"/>
                  <a:pt x="2767023" y="170102"/>
                  <a:pt x="2772427" y="167014"/>
                </a:cubicBezTo>
                <a:cubicBezTo>
                  <a:pt x="2776784" y="164524"/>
                  <a:pt x="2780465" y="160907"/>
                  <a:pt x="2784953" y="158663"/>
                </a:cubicBezTo>
                <a:cubicBezTo>
                  <a:pt x="2793019" y="154630"/>
                  <a:pt x="2811211" y="151504"/>
                  <a:pt x="2818356" y="150313"/>
                </a:cubicBezTo>
                <a:cubicBezTo>
                  <a:pt x="2867534" y="142116"/>
                  <a:pt x="2882402" y="144141"/>
                  <a:pt x="2947791" y="141962"/>
                </a:cubicBezTo>
                <a:lnTo>
                  <a:pt x="3098104" y="137787"/>
                </a:lnTo>
                <a:cubicBezTo>
                  <a:pt x="3244456" y="127332"/>
                  <a:pt x="3129159" y="134803"/>
                  <a:pt x="3415430" y="125261"/>
                </a:cubicBezTo>
                <a:lnTo>
                  <a:pt x="3532339" y="121085"/>
                </a:lnTo>
                <a:lnTo>
                  <a:pt x="3661775" y="116910"/>
                </a:lnTo>
                <a:cubicBezTo>
                  <a:pt x="3674301" y="115518"/>
                  <a:pt x="3686896" y="114651"/>
                  <a:pt x="3699353" y="112735"/>
                </a:cubicBezTo>
                <a:cubicBezTo>
                  <a:pt x="3762264" y="103056"/>
                  <a:pt x="3654337" y="114591"/>
                  <a:pt x="3741106" y="104384"/>
                </a:cubicBezTo>
                <a:cubicBezTo>
                  <a:pt x="3756374" y="102588"/>
                  <a:pt x="3771747" y="101818"/>
                  <a:pt x="3787035" y="100209"/>
                </a:cubicBezTo>
                <a:cubicBezTo>
                  <a:pt x="3798194" y="99034"/>
                  <a:pt x="3809263" y="97049"/>
                  <a:pt x="3820438" y="96033"/>
                </a:cubicBezTo>
                <a:cubicBezTo>
                  <a:pt x="3879874" y="90630"/>
                  <a:pt x="3924516" y="90103"/>
                  <a:pt x="3987452" y="87683"/>
                </a:cubicBezTo>
                <a:cubicBezTo>
                  <a:pt x="4005545" y="86291"/>
                  <a:pt x="4023725" y="85758"/>
                  <a:pt x="4041731" y="83507"/>
                </a:cubicBezTo>
                <a:cubicBezTo>
                  <a:pt x="4046098" y="82961"/>
                  <a:pt x="4050025" y="80541"/>
                  <a:pt x="4054257" y="79332"/>
                </a:cubicBezTo>
                <a:cubicBezTo>
                  <a:pt x="4059775" y="77756"/>
                  <a:pt x="4065277" y="75969"/>
                  <a:pt x="4070958" y="75157"/>
                </a:cubicBezTo>
                <a:cubicBezTo>
                  <a:pt x="4084805" y="73179"/>
                  <a:pt x="4098764" y="72027"/>
                  <a:pt x="4112712" y="70981"/>
                </a:cubicBezTo>
                <a:cubicBezTo>
                  <a:pt x="4264902" y="59567"/>
                  <a:pt x="4237092" y="62652"/>
                  <a:pt x="4409161" y="58455"/>
                </a:cubicBezTo>
                <a:cubicBezTo>
                  <a:pt x="4416120" y="57063"/>
                  <a:pt x="4423038" y="55447"/>
                  <a:pt x="4430038" y="54280"/>
                </a:cubicBezTo>
                <a:cubicBezTo>
                  <a:pt x="4439745" y="52662"/>
                  <a:pt x="4449615" y="52035"/>
                  <a:pt x="4459265" y="50105"/>
                </a:cubicBezTo>
                <a:cubicBezTo>
                  <a:pt x="4463581" y="49242"/>
                  <a:pt x="4467521" y="46996"/>
                  <a:pt x="4471791" y="45929"/>
                </a:cubicBezTo>
                <a:cubicBezTo>
                  <a:pt x="4488067" y="41860"/>
                  <a:pt x="4505405" y="39935"/>
                  <a:pt x="4521895" y="37579"/>
                </a:cubicBezTo>
                <a:cubicBezTo>
                  <a:pt x="4551908" y="27573"/>
                  <a:pt x="4514449" y="39705"/>
                  <a:pt x="4551123" y="29228"/>
                </a:cubicBezTo>
                <a:cubicBezTo>
                  <a:pt x="4555355" y="28019"/>
                  <a:pt x="4559379" y="26120"/>
                  <a:pt x="4563649" y="25053"/>
                </a:cubicBezTo>
                <a:cubicBezTo>
                  <a:pt x="4574769" y="22273"/>
                  <a:pt x="4604412" y="17268"/>
                  <a:pt x="4613753" y="16702"/>
                </a:cubicBezTo>
                <a:cubicBezTo>
                  <a:pt x="4649900" y="14511"/>
                  <a:pt x="4686126" y="13918"/>
                  <a:pt x="4722312" y="12526"/>
                </a:cubicBezTo>
                <a:cubicBezTo>
                  <a:pt x="4726487" y="9743"/>
                  <a:pt x="4730226" y="6153"/>
                  <a:pt x="4734838" y="4176"/>
                </a:cubicBezTo>
                <a:cubicBezTo>
                  <a:pt x="4740112" y="1916"/>
                  <a:pt x="4751539" y="0"/>
                  <a:pt x="4751539" y="0"/>
                </a:cubicBezTo>
              </a:path>
            </a:pathLst>
          </a:custGeom>
          <a:noFill/>
          <a:ln w="79375" cap="rnd">
            <a:solidFill>
              <a:srgbClr val="C0000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8" name="Gerade Verbindung 17">
            <a:extLst>
              <a:ext uri="{FF2B5EF4-FFF2-40B4-BE49-F238E27FC236}">
                <a16:creationId xmlns:a16="http://schemas.microsoft.com/office/drawing/2014/main" id="{7584A02C-631D-802E-6A35-6D516378FA32}"/>
              </a:ext>
            </a:extLst>
          </p:cNvPr>
          <p:cNvCxnSpPr/>
          <p:nvPr/>
        </p:nvCxnSpPr>
        <p:spPr>
          <a:xfrm>
            <a:off x="1205353" y="4083918"/>
            <a:ext cx="216024" cy="0"/>
          </a:xfrm>
          <a:prstGeom prst="line">
            <a:avLst/>
          </a:prstGeom>
          <a:ln w="79375" cap="rnd">
            <a:solidFill>
              <a:srgbClr val="0B4B9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61897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extfeld 2"/>
          <p:cNvSpPr txBox="1"/>
          <p:nvPr/>
        </p:nvSpPr>
        <p:spPr bwMode="auto">
          <a:xfrm>
            <a:off x="755577" y="843558"/>
            <a:ext cx="7527826" cy="2952328"/>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lang="de-DE" sz="3200" b="1" dirty="0">
                <a:solidFill>
                  <a:srgbClr val="0B4B91"/>
                </a:solidFill>
                <a:latin typeface="Montserrat" charset="0"/>
                <a:ea typeface="Montserrat" charset="0"/>
                <a:cs typeface="Montserrat" charset="0"/>
              </a:rPr>
              <a:t>03.</a:t>
            </a:r>
            <a:br>
              <a:rPr lang="de-DE" sz="3200" b="1" dirty="0">
                <a:solidFill>
                  <a:srgbClr val="0B4B91"/>
                </a:solidFill>
                <a:latin typeface="Montserrat" charset="0"/>
                <a:ea typeface="Montserrat" charset="0"/>
                <a:cs typeface="Montserrat" charset="0"/>
              </a:rPr>
            </a:br>
            <a:r>
              <a:rPr lang="de-DE" sz="3200" b="1" dirty="0">
                <a:solidFill>
                  <a:srgbClr val="0B4B91"/>
                </a:solidFill>
                <a:latin typeface="Montserrat" charset="0"/>
                <a:ea typeface="Montserrat" charset="0"/>
                <a:cs typeface="Montserrat" charset="0"/>
              </a:rPr>
              <a:t>Wie sich die Klimakrise gerade jetzt verschärft und beschleunigt. </a:t>
            </a:r>
          </a:p>
          <a:p>
            <a:pPr algn="ctr">
              <a:defRPr/>
            </a:pPr>
            <a:endParaRPr lang="de-DE" sz="3200" b="1" dirty="0">
              <a:solidFill>
                <a:srgbClr val="0B4B91"/>
              </a:solidFill>
              <a:latin typeface="Montserrat" charset="0"/>
              <a:ea typeface="Montserrat" charset="0"/>
              <a:cs typeface="Montserrat" charset="0"/>
            </a:endParaRPr>
          </a:p>
          <a:p>
            <a:pPr algn="ctr">
              <a:defRPr/>
            </a:pPr>
            <a:r>
              <a:rPr lang="de-DE" sz="3200" b="1" dirty="0">
                <a:solidFill>
                  <a:srgbClr val="0B4B91"/>
                </a:solidFill>
                <a:latin typeface="Montserrat" charset="0"/>
                <a:ea typeface="Montserrat" charset="0"/>
                <a:cs typeface="Montserrat" charset="0"/>
              </a:rPr>
              <a:t>Reicht dagegen der Emissionshandel?</a:t>
            </a:r>
          </a:p>
          <a:p>
            <a:pPr algn="ctr">
              <a:defRPr/>
            </a:pPr>
            <a:endParaRPr lang="de-DE" sz="3200" b="1" dirty="0">
              <a:solidFill>
                <a:srgbClr val="0B4B91"/>
              </a:solidFill>
              <a:latin typeface="Montserrat" charset="0"/>
              <a:ea typeface="Montserrat" charset="0"/>
              <a:cs typeface="Montserrat" charset="0"/>
            </a:endParaRPr>
          </a:p>
        </p:txBody>
      </p:sp>
      <p:pic>
        <p:nvPicPr>
          <p:cNvPr id="4" name="Bild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8519059" y="195486"/>
            <a:ext cx="445429" cy="445429"/>
          </a:xfrm>
          <a:prstGeom prst="rect">
            <a:avLst/>
          </a:prstGeom>
        </p:spPr>
      </p:pic>
    </p:spTree>
    <p:extLst>
      <p:ext uri="{BB962C8B-B14F-4D97-AF65-F5344CB8AC3E}">
        <p14:creationId xmlns:p14="http://schemas.microsoft.com/office/powerpoint/2010/main" val="1084475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alpha val="59000"/>
          </a:schemeClr>
        </a:solidFill>
        <a:effectLst/>
      </p:bgPr>
    </p:bg>
    <p:spTree>
      <p:nvGrpSpPr>
        <p:cNvPr id="1" name=""/>
        <p:cNvGrpSpPr/>
        <p:nvPr/>
      </p:nvGrpSpPr>
      <p:grpSpPr>
        <a:xfrm>
          <a:off x="0" y="0"/>
          <a:ext cx="0" cy="0"/>
          <a:chOff x="0" y="0"/>
          <a:chExt cx="0" cy="0"/>
        </a:xfrm>
      </p:grpSpPr>
      <p:sp>
        <p:nvSpPr>
          <p:cNvPr id="5" name="Titel 1"/>
          <p:cNvSpPr txBox="1"/>
          <p:nvPr/>
        </p:nvSpPr>
        <p:spPr bwMode="auto">
          <a:xfrm>
            <a:off x="457200" y="195486"/>
            <a:ext cx="8291840" cy="445429"/>
          </a:xfrm>
          <a:prstGeom prst="rect">
            <a:avLst/>
          </a:prstGeom>
        </p:spPr>
        <p:txBody>
          <a:bodyPr/>
          <a:lstStyle>
            <a:lvl1pPr algn="l" defTabSz="685800">
              <a:lnSpc>
                <a:spcPts val="3000"/>
              </a:lnSpc>
              <a:spcBef>
                <a:spcPts val="0"/>
              </a:spcBef>
              <a:buNone/>
              <a:defRPr lang="en-US" sz="2800" b="1">
                <a:solidFill>
                  <a:schemeClr val="accent1"/>
                </a:solidFill>
                <a:latin typeface="+mj-lt"/>
                <a:ea typeface="+mj-ea"/>
                <a:cs typeface="+mj-cs"/>
              </a:defRPr>
            </a:lvl1pPr>
          </a:lstStyle>
          <a:p>
            <a:pPr>
              <a:defRPr/>
            </a:pPr>
            <a:r>
              <a:rPr lang="de-DE" sz="2100" dirty="0">
                <a:solidFill>
                  <a:srgbClr val="0B4B91"/>
                </a:solidFill>
                <a:latin typeface="Montserrat" charset="0"/>
                <a:ea typeface="Montserrat" charset="0"/>
                <a:cs typeface="Montserrat" charset="0"/>
              </a:rPr>
              <a:t>Leider gibt es Kipppunkte im Weltklima</a:t>
            </a:r>
            <a:endParaRPr dirty="0">
              <a:solidFill>
                <a:srgbClr val="0B4B91"/>
              </a:solidFill>
              <a:latin typeface="Montserrat" charset="0"/>
              <a:ea typeface="Montserrat" charset="0"/>
              <a:cs typeface="Montserrat" charset="0"/>
            </a:endParaRPr>
          </a:p>
        </p:txBody>
      </p:sp>
      <p:cxnSp>
        <p:nvCxnSpPr>
          <p:cNvPr id="6" name="Gerade Verbindung 5"/>
          <p:cNvCxnSpPr/>
          <p:nvPr/>
        </p:nvCxnSpPr>
        <p:spPr bwMode="auto">
          <a:xfrm>
            <a:off x="457200" y="843558"/>
            <a:ext cx="868680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7" name="Bild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8519059" y="195486"/>
            <a:ext cx="445429" cy="445429"/>
          </a:xfrm>
          <a:prstGeom prst="rect">
            <a:avLst/>
          </a:prstGeom>
        </p:spPr>
      </p:pic>
      <p:sp>
        <p:nvSpPr>
          <p:cNvPr id="8" name="Textfeld 7"/>
          <p:cNvSpPr txBox="1"/>
          <p:nvPr/>
        </p:nvSpPr>
        <p:spPr bwMode="auto">
          <a:xfrm>
            <a:off x="6137637" y="4659982"/>
            <a:ext cx="2892138" cy="215444"/>
          </a:xfrm>
          <a:prstGeom prst="rect">
            <a:avLst/>
          </a:prstGeom>
          <a:noFill/>
        </p:spPr>
        <p:txBody>
          <a:bodyPr wrap="none" rtlCol="0">
            <a:spAutoFit/>
          </a:bodyPr>
          <a:lstStyle/>
          <a:p>
            <a:pPr algn="r">
              <a:defRPr/>
            </a:pPr>
            <a:r>
              <a:rPr lang="de-DE" sz="800" dirty="0">
                <a:latin typeface="Lato" charset="0"/>
                <a:ea typeface="Lato" charset="0"/>
                <a:cs typeface="Lato" charset="0"/>
              </a:rPr>
              <a:t>Quelle: </a:t>
            </a:r>
            <a:r>
              <a:rPr lang="de-DE" sz="800" dirty="0">
                <a:latin typeface="Lato" charset="0"/>
                <a:ea typeface="Lato" charset="0"/>
                <a:cs typeface="Lato" charset="0"/>
                <a:hlinkClick r:id="rId4">
                  <a:extLst>
                    <a:ext uri="{A12FA001-AC4F-418D-AE19-62706E023703}">
                      <ahyp:hlinkClr xmlns:ahyp="http://schemas.microsoft.com/office/drawing/2018/hyperlinkcolor" val="tx"/>
                    </a:ext>
                  </a:extLst>
                </a:hlinkClick>
              </a:rPr>
              <a:t>https://klimakonferenz.org/was-sind-kippelemente/</a:t>
            </a:r>
            <a:r>
              <a:rPr lang="de-DE" sz="800" dirty="0">
                <a:latin typeface="Lato" charset="0"/>
                <a:ea typeface="Lato" charset="0"/>
                <a:cs typeface="Lato" charset="0"/>
              </a:rPr>
              <a:t> </a:t>
            </a:r>
          </a:p>
        </p:txBody>
      </p:sp>
      <p:grpSp>
        <p:nvGrpSpPr>
          <p:cNvPr id="40" name="Gruppierung 39"/>
          <p:cNvGrpSpPr/>
          <p:nvPr/>
        </p:nvGrpSpPr>
        <p:grpSpPr>
          <a:xfrm>
            <a:off x="6732240" y="2211710"/>
            <a:ext cx="2052736" cy="1440160"/>
            <a:chOff x="6911752" y="2067695"/>
            <a:chExt cx="2232248" cy="1440160"/>
          </a:xfrm>
        </p:grpSpPr>
        <p:sp>
          <p:nvSpPr>
            <p:cNvPr id="4" name="Titel 1"/>
            <p:cNvSpPr txBox="1"/>
            <p:nvPr/>
          </p:nvSpPr>
          <p:spPr bwMode="auto">
            <a:xfrm>
              <a:off x="7127776" y="2067695"/>
              <a:ext cx="2016224" cy="1440160"/>
            </a:xfrm>
            <a:prstGeom prst="rect">
              <a:avLst/>
            </a:prstGeom>
          </p:spPr>
          <p:txBody>
            <a:bodyPr vert="horz" lIns="91440" tIns="45720" rIns="91440" bIns="45720" rtlCol="0" anchor="t">
              <a:noAutofit/>
            </a:bodyPr>
            <a:lstStyle>
              <a:lvl1pPr algn="l" defTabSz="914400">
                <a:spcBef>
                  <a:spcPts val="0"/>
                </a:spcBef>
                <a:buNone/>
                <a:defRPr sz="1600" b="1">
                  <a:solidFill>
                    <a:schemeClr val="bg1"/>
                  </a:solidFill>
                  <a:latin typeface="Segoe UI"/>
                  <a:ea typeface="Segoe UI"/>
                  <a:cs typeface="Segoe UI"/>
                </a:defRPr>
              </a:lvl1pPr>
            </a:lstStyle>
            <a:p>
              <a:pPr>
                <a:lnSpc>
                  <a:spcPct val="200000"/>
                </a:lnSpc>
                <a:defRPr/>
              </a:pPr>
              <a:r>
                <a:rPr lang="de-DE" sz="1200" b="0" dirty="0">
                  <a:solidFill>
                    <a:schemeClr val="tx1"/>
                  </a:solidFill>
                  <a:latin typeface="Lato" charset="0"/>
                  <a:ea typeface="Lato" charset="0"/>
                  <a:cs typeface="Lato" charset="0"/>
                </a:rPr>
                <a:t>Eiskörper</a:t>
              </a:r>
            </a:p>
            <a:p>
              <a:pPr>
                <a:lnSpc>
                  <a:spcPct val="200000"/>
                </a:lnSpc>
                <a:defRPr/>
              </a:pPr>
              <a:r>
                <a:rPr lang="de-DE" sz="1200" b="0" dirty="0">
                  <a:solidFill>
                    <a:schemeClr val="tx1"/>
                  </a:solidFill>
                  <a:latin typeface="Lato" charset="0"/>
                  <a:ea typeface="Lato" charset="0"/>
                  <a:cs typeface="Lato" charset="0"/>
                </a:rPr>
                <a:t>Strömungssysteme</a:t>
              </a:r>
            </a:p>
            <a:p>
              <a:pPr>
                <a:lnSpc>
                  <a:spcPct val="200000"/>
                </a:lnSpc>
                <a:defRPr/>
              </a:pPr>
              <a:r>
                <a:rPr lang="de-DE" sz="1200" b="0" dirty="0">
                  <a:solidFill>
                    <a:schemeClr val="tx1"/>
                  </a:solidFill>
                  <a:latin typeface="Lato" charset="0"/>
                  <a:ea typeface="Lato" charset="0"/>
                  <a:cs typeface="Lato" charset="0"/>
                </a:rPr>
                <a:t>Ökosysteme</a:t>
              </a:r>
            </a:p>
          </p:txBody>
        </p:sp>
        <p:sp>
          <p:nvSpPr>
            <p:cNvPr id="2" name="Rechteck 1"/>
            <p:cNvSpPr/>
            <p:nvPr/>
          </p:nvSpPr>
          <p:spPr>
            <a:xfrm>
              <a:off x="6911752" y="2255626"/>
              <a:ext cx="216024" cy="129614"/>
            </a:xfrm>
            <a:prstGeom prst="rect">
              <a:avLst/>
            </a:prstGeom>
            <a:solidFill>
              <a:srgbClr val="528CD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p:cNvSpPr/>
            <p:nvPr/>
          </p:nvSpPr>
          <p:spPr>
            <a:xfrm>
              <a:off x="6911752" y="2636913"/>
              <a:ext cx="216024" cy="129614"/>
            </a:xfrm>
            <a:prstGeom prst="rect">
              <a:avLst/>
            </a:prstGeom>
            <a:solidFill>
              <a:srgbClr val="DC2F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p:cNvSpPr/>
            <p:nvPr/>
          </p:nvSpPr>
          <p:spPr>
            <a:xfrm>
              <a:off x="6911752" y="3018200"/>
              <a:ext cx="216024" cy="129614"/>
            </a:xfrm>
            <a:prstGeom prst="rect">
              <a:avLst/>
            </a:prstGeom>
            <a:solidFill>
              <a:srgbClr val="69C6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E2BEB5"/>
                </a:solidFill>
              </a:endParaRPr>
            </a:p>
          </p:txBody>
        </p:sp>
      </p:grpSp>
      <p:pic>
        <p:nvPicPr>
          <p:cNvPr id="42" name="Grafik 449625116"/>
          <p:cNvPicPr>
            <a:picLocks noChangeAspect="1"/>
          </p:cNvPicPr>
          <p:nvPr/>
        </p:nvPicPr>
        <p:blipFill>
          <a:blip r:embed="rId5"/>
          <a:stretch/>
        </p:blipFill>
        <p:spPr bwMode="auto">
          <a:xfrm>
            <a:off x="512945" y="1143625"/>
            <a:ext cx="5931263" cy="3274606"/>
          </a:xfrm>
          <a:prstGeom prst="rect">
            <a:avLst/>
          </a:prstGeom>
        </p:spPr>
      </p:pic>
    </p:spTree>
    <p:extLst>
      <p:ext uri="{BB962C8B-B14F-4D97-AF65-F5344CB8AC3E}">
        <p14:creationId xmlns:p14="http://schemas.microsoft.com/office/powerpoint/2010/main" val="17272263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extfeld 2"/>
          <p:cNvSpPr txBox="1"/>
          <p:nvPr/>
        </p:nvSpPr>
        <p:spPr bwMode="auto">
          <a:xfrm>
            <a:off x="683568" y="1203598"/>
            <a:ext cx="7671843" cy="2952328"/>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lang="de-DE" sz="2000" b="1" dirty="0">
                <a:solidFill>
                  <a:srgbClr val="0B4B91"/>
                </a:solidFill>
                <a:latin typeface="Montserrat" charset="0"/>
                <a:ea typeface="Montserrat" charset="0"/>
                <a:cs typeface="Montserrat" charset="0"/>
              </a:rPr>
              <a:t>Einige Kipppunkte können schon bald erreicht werden.</a:t>
            </a:r>
          </a:p>
          <a:p>
            <a:pPr algn="ctr">
              <a:defRPr/>
            </a:pPr>
            <a:endParaRPr lang="de-DE" sz="2000" b="1" dirty="0">
              <a:solidFill>
                <a:srgbClr val="0B4B91"/>
              </a:solidFill>
              <a:latin typeface="Montserrat" charset="0"/>
              <a:ea typeface="Montserrat" charset="0"/>
              <a:cs typeface="Montserrat" charset="0"/>
            </a:endParaRPr>
          </a:p>
          <a:p>
            <a:pPr algn="ctr">
              <a:defRPr/>
            </a:pPr>
            <a:r>
              <a:rPr lang="de-DE" sz="2000" b="1" dirty="0">
                <a:solidFill>
                  <a:srgbClr val="0B4B91"/>
                </a:solidFill>
                <a:latin typeface="Montserrat" charset="0"/>
                <a:ea typeface="Montserrat" charset="0"/>
                <a:cs typeface="Montserrat" charset="0"/>
              </a:rPr>
              <a:t>Kipppunkte können nicht rückgängig gemacht werden, ihre Effekte sind permanent.</a:t>
            </a:r>
          </a:p>
          <a:p>
            <a:pPr algn="ctr">
              <a:defRPr/>
            </a:pPr>
            <a:endParaRPr lang="de-DE" sz="2000" b="1" dirty="0">
              <a:solidFill>
                <a:srgbClr val="0B4B91"/>
              </a:solidFill>
              <a:latin typeface="Montserrat" charset="0"/>
              <a:ea typeface="Montserrat" charset="0"/>
              <a:cs typeface="Montserrat" charset="0"/>
            </a:endParaRPr>
          </a:p>
          <a:p>
            <a:pPr algn="ctr">
              <a:defRPr/>
            </a:pPr>
            <a:r>
              <a:rPr lang="de-DE" sz="2000" b="1" dirty="0">
                <a:solidFill>
                  <a:srgbClr val="0B4B91"/>
                </a:solidFill>
                <a:latin typeface="Montserrat" charset="0"/>
                <a:ea typeface="Montserrat" charset="0"/>
                <a:cs typeface="Montserrat" charset="0"/>
              </a:rPr>
              <a:t>Sollen sie nicht durch uns gekippt werden, </a:t>
            </a:r>
          </a:p>
          <a:p>
            <a:pPr algn="ctr">
              <a:defRPr/>
            </a:pPr>
            <a:r>
              <a:rPr lang="de-DE" sz="2000" b="1" dirty="0">
                <a:solidFill>
                  <a:srgbClr val="0B4B91"/>
                </a:solidFill>
                <a:latin typeface="Montserrat" charset="0"/>
                <a:ea typeface="Montserrat" charset="0"/>
                <a:cs typeface="Montserrat" charset="0"/>
              </a:rPr>
              <a:t>müssen die Emissionen runter. </a:t>
            </a:r>
          </a:p>
          <a:p>
            <a:pPr marL="342900" indent="-342900" algn="ctr">
              <a:buFont typeface="Wingdings" charset="2"/>
              <a:buChar char="Ø"/>
              <a:defRPr/>
            </a:pPr>
            <a:endParaRPr lang="de-DE" sz="2000" b="1" dirty="0">
              <a:solidFill>
                <a:srgbClr val="0B4B91"/>
              </a:solidFill>
              <a:latin typeface="Montserrat" charset="0"/>
              <a:ea typeface="Montserrat" charset="0"/>
              <a:cs typeface="Montserrat" charset="0"/>
            </a:endParaRPr>
          </a:p>
          <a:p>
            <a:pPr marL="342900" indent="-342900" algn="ctr">
              <a:buFont typeface="ZapfDingbatsITC" charset="0"/>
              <a:buChar char="➤"/>
              <a:defRPr/>
            </a:pPr>
            <a:r>
              <a:rPr lang="de-DE" sz="2000" b="1" dirty="0">
                <a:solidFill>
                  <a:srgbClr val="0B4B91"/>
                </a:solidFill>
                <a:latin typeface="Montserrat" charset="0"/>
                <a:ea typeface="Montserrat" charset="0"/>
                <a:cs typeface="Montserrat" charset="0"/>
              </a:rPr>
              <a:t>Nötig sind große Maßnahmen. Schnell.</a:t>
            </a:r>
          </a:p>
          <a:p>
            <a:pPr algn="ctr">
              <a:defRPr/>
            </a:pPr>
            <a:endParaRPr lang="de-DE" sz="2000" b="1" dirty="0">
              <a:solidFill>
                <a:srgbClr val="0B4B91"/>
              </a:solidFill>
              <a:latin typeface="Montserrat" charset="0"/>
              <a:ea typeface="Montserrat" charset="0"/>
              <a:cs typeface="Montserrat" charset="0"/>
            </a:endParaRPr>
          </a:p>
          <a:p>
            <a:pPr algn="ctr">
              <a:defRPr/>
            </a:pPr>
            <a:r>
              <a:rPr lang="de-DE" sz="2000" b="1" dirty="0">
                <a:solidFill>
                  <a:srgbClr val="0B4B91"/>
                </a:solidFill>
                <a:latin typeface="Montserrat" charset="0"/>
                <a:ea typeface="Montserrat" charset="0"/>
                <a:cs typeface="Montserrat" charset="0"/>
              </a:rPr>
              <a:t> </a:t>
            </a:r>
          </a:p>
        </p:txBody>
      </p:sp>
      <p:pic>
        <p:nvPicPr>
          <p:cNvPr id="4" name="Bild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8519059" y="195486"/>
            <a:ext cx="445429" cy="445429"/>
          </a:xfrm>
          <a:prstGeom prst="rect">
            <a:avLst/>
          </a:prstGeom>
        </p:spPr>
      </p:pic>
    </p:spTree>
    <p:extLst>
      <p:ext uri="{BB962C8B-B14F-4D97-AF65-F5344CB8AC3E}">
        <p14:creationId xmlns:p14="http://schemas.microsoft.com/office/powerpoint/2010/main" val="14502569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extfeld 2"/>
          <p:cNvSpPr txBox="1"/>
          <p:nvPr/>
        </p:nvSpPr>
        <p:spPr bwMode="auto">
          <a:xfrm>
            <a:off x="1298628" y="1419622"/>
            <a:ext cx="6441724" cy="2016224"/>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lang="de-DE" sz="3200" b="1">
                <a:solidFill>
                  <a:srgbClr val="0B4B91"/>
                </a:solidFill>
                <a:latin typeface="Montserrat" charset="0"/>
                <a:ea typeface="Montserrat" charset="0"/>
                <a:cs typeface="Montserrat" charset="0"/>
              </a:rPr>
              <a:t>04.</a:t>
            </a:r>
          </a:p>
          <a:p>
            <a:pPr algn="ctr">
              <a:defRPr/>
            </a:pPr>
            <a:r>
              <a:rPr lang="de-DE" sz="3200" b="1" dirty="0">
                <a:solidFill>
                  <a:srgbClr val="0B4B91"/>
                </a:solidFill>
                <a:latin typeface="Montserrat" charset="0"/>
                <a:ea typeface="Montserrat" charset="0"/>
                <a:cs typeface="Montserrat" charset="0"/>
              </a:rPr>
              <a:t>Was wir gegen die Klimakrise tun werden.</a:t>
            </a:r>
          </a:p>
        </p:txBody>
      </p:sp>
      <p:pic>
        <p:nvPicPr>
          <p:cNvPr id="4" name="Bild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8519059" y="195486"/>
            <a:ext cx="445429" cy="445429"/>
          </a:xfrm>
          <a:prstGeom prst="rect">
            <a:avLst/>
          </a:prstGeom>
        </p:spPr>
      </p:pic>
    </p:spTree>
    <p:extLst>
      <p:ext uri="{BB962C8B-B14F-4D97-AF65-F5344CB8AC3E}">
        <p14:creationId xmlns:p14="http://schemas.microsoft.com/office/powerpoint/2010/main" val="17700519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 3">
            <a:extLst>
              <a:ext uri="{FF2B5EF4-FFF2-40B4-BE49-F238E27FC236}">
                <a16:creationId xmlns:a16="http://schemas.microsoft.com/office/drawing/2014/main" id="{E7E69A28-C483-425B-2D7D-5853815C2548}"/>
              </a:ext>
            </a:extLst>
          </p:cNvPr>
          <p:cNvGraphicFramePr/>
          <p:nvPr>
            <p:extLst>
              <p:ext uri="{D42A27DB-BD31-4B8C-83A1-F6EECF244321}">
                <p14:modId xmlns:p14="http://schemas.microsoft.com/office/powerpoint/2010/main" val="3771028244"/>
              </p:ext>
            </p:extLst>
          </p:nvPr>
        </p:nvGraphicFramePr>
        <p:xfrm>
          <a:off x="457200" y="1187822"/>
          <a:ext cx="5280248" cy="347216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feld 4">
            <a:extLst>
              <a:ext uri="{FF2B5EF4-FFF2-40B4-BE49-F238E27FC236}">
                <a16:creationId xmlns:a16="http://schemas.microsoft.com/office/drawing/2014/main" id="{4804844E-E0A0-8313-5EB3-32FEA37D3903}"/>
              </a:ext>
            </a:extLst>
          </p:cNvPr>
          <p:cNvSpPr txBox="1"/>
          <p:nvPr/>
        </p:nvSpPr>
        <p:spPr bwMode="auto">
          <a:xfrm>
            <a:off x="2252165" y="2513727"/>
            <a:ext cx="1711006" cy="707886"/>
          </a:xfrm>
          <a:prstGeom prst="rect">
            <a:avLst/>
          </a:prstGeom>
          <a:noFill/>
        </p:spPr>
        <p:txBody>
          <a:bodyPr wrap="square" rtlCol="0">
            <a:spAutoFit/>
          </a:bodyPr>
          <a:lstStyle/>
          <a:p>
            <a:pPr algn="ctr">
              <a:defRPr/>
            </a:pPr>
            <a:r>
              <a:rPr lang="de-DE" sz="1000" b="1" dirty="0">
                <a:latin typeface="Lato" charset="0"/>
                <a:ea typeface="Lato" charset="0"/>
                <a:cs typeface="Lato" charset="0"/>
              </a:rPr>
              <a:t>Anteil der Sektoren </a:t>
            </a:r>
          </a:p>
          <a:p>
            <a:pPr algn="ctr">
              <a:defRPr/>
            </a:pPr>
            <a:r>
              <a:rPr lang="de-DE" sz="1000" b="1" dirty="0">
                <a:latin typeface="Lato" charset="0"/>
                <a:ea typeface="Lato" charset="0"/>
                <a:cs typeface="Lato" charset="0"/>
              </a:rPr>
              <a:t>an den gesamten </a:t>
            </a:r>
          </a:p>
          <a:p>
            <a:pPr algn="ctr">
              <a:defRPr/>
            </a:pPr>
            <a:r>
              <a:rPr lang="de-DE" sz="1000" b="1" dirty="0">
                <a:latin typeface="Lato" charset="0"/>
                <a:ea typeface="Lato" charset="0"/>
                <a:cs typeface="Lato" charset="0"/>
              </a:rPr>
              <a:t>Treibhausgas-</a:t>
            </a:r>
          </a:p>
          <a:p>
            <a:pPr algn="ctr">
              <a:defRPr/>
            </a:pPr>
            <a:r>
              <a:rPr lang="de-DE" sz="1000" b="1" dirty="0" err="1">
                <a:latin typeface="Lato" charset="0"/>
                <a:ea typeface="Lato" charset="0"/>
                <a:cs typeface="Lato" charset="0"/>
              </a:rPr>
              <a:t>emissionen</a:t>
            </a:r>
            <a:r>
              <a:rPr lang="de-DE" sz="1000" b="1" dirty="0">
                <a:latin typeface="Lato" charset="0"/>
                <a:ea typeface="Lato" charset="0"/>
                <a:cs typeface="Lato" charset="0"/>
              </a:rPr>
              <a:t> 2022</a:t>
            </a:r>
          </a:p>
        </p:txBody>
      </p:sp>
      <p:sp>
        <p:nvSpPr>
          <p:cNvPr id="6" name="Ellipse 7">
            <a:extLst>
              <a:ext uri="{FF2B5EF4-FFF2-40B4-BE49-F238E27FC236}">
                <a16:creationId xmlns:a16="http://schemas.microsoft.com/office/drawing/2014/main" id="{B73A73B4-6604-0382-2005-312C2746C0B5}"/>
              </a:ext>
            </a:extLst>
          </p:cNvPr>
          <p:cNvSpPr/>
          <p:nvPr/>
        </p:nvSpPr>
        <p:spPr bwMode="auto">
          <a:xfrm>
            <a:off x="4139952" y="1491630"/>
            <a:ext cx="1296144" cy="402094"/>
          </a:xfrm>
          <a:prstGeom prst="ellipse">
            <a:avLst/>
          </a:prstGeom>
          <a:noFill/>
          <a:ln w="25400" cap="flat" cmpd="sng" algn="ctr">
            <a:solidFill>
              <a:schemeClr val="bg1">
                <a:lumMod val="50196"/>
              </a:schemeClr>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7" name="Ellipse 7">
            <a:extLst>
              <a:ext uri="{FF2B5EF4-FFF2-40B4-BE49-F238E27FC236}">
                <a16:creationId xmlns:a16="http://schemas.microsoft.com/office/drawing/2014/main" id="{041E8933-4FAB-2CBF-6FFC-7F5E77FE5343}"/>
              </a:ext>
            </a:extLst>
          </p:cNvPr>
          <p:cNvSpPr/>
          <p:nvPr/>
        </p:nvSpPr>
        <p:spPr bwMode="auto">
          <a:xfrm>
            <a:off x="3347864" y="4227934"/>
            <a:ext cx="1224137" cy="243374"/>
          </a:xfrm>
          <a:prstGeom prst="ellipse">
            <a:avLst/>
          </a:prstGeom>
          <a:noFill/>
          <a:ln w="25400" cap="flat" cmpd="sng" algn="ctr">
            <a:solidFill>
              <a:schemeClr val="bg1">
                <a:lumMod val="50196"/>
              </a:schemeClr>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8" name="Ellipse 7">
            <a:extLst>
              <a:ext uri="{FF2B5EF4-FFF2-40B4-BE49-F238E27FC236}">
                <a16:creationId xmlns:a16="http://schemas.microsoft.com/office/drawing/2014/main" id="{9DB69EE9-22CA-EA41-1D8E-04234A47B6E5}"/>
              </a:ext>
            </a:extLst>
          </p:cNvPr>
          <p:cNvSpPr/>
          <p:nvPr/>
        </p:nvSpPr>
        <p:spPr bwMode="auto">
          <a:xfrm>
            <a:off x="6012160" y="1367998"/>
            <a:ext cx="2376264" cy="624780"/>
          </a:xfrm>
          <a:prstGeom prst="ellipse">
            <a:avLst/>
          </a:prstGeom>
          <a:noFill/>
          <a:ln w="25400" cap="flat" cmpd="sng" algn="ctr">
            <a:solidFill>
              <a:schemeClr val="bg1">
                <a:lumMod val="50196"/>
              </a:schemeClr>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9" name="Ellipse 7">
            <a:extLst>
              <a:ext uri="{FF2B5EF4-FFF2-40B4-BE49-F238E27FC236}">
                <a16:creationId xmlns:a16="http://schemas.microsoft.com/office/drawing/2014/main" id="{B1BE7DA6-D946-66A6-CAD4-04058989CF2D}"/>
              </a:ext>
            </a:extLst>
          </p:cNvPr>
          <p:cNvSpPr/>
          <p:nvPr/>
        </p:nvSpPr>
        <p:spPr bwMode="auto">
          <a:xfrm>
            <a:off x="6012160" y="2040930"/>
            <a:ext cx="2448272" cy="624780"/>
          </a:xfrm>
          <a:prstGeom prst="ellipse">
            <a:avLst/>
          </a:prstGeom>
          <a:noFill/>
          <a:ln w="25400" cap="flat" cmpd="sng" algn="ctr">
            <a:solidFill>
              <a:srgbClr val="FF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0" name="Ellipse 7">
            <a:extLst>
              <a:ext uri="{FF2B5EF4-FFF2-40B4-BE49-F238E27FC236}">
                <a16:creationId xmlns:a16="http://schemas.microsoft.com/office/drawing/2014/main" id="{F5568E27-5BA4-12EC-DBE2-26B7F8EAF113}"/>
              </a:ext>
            </a:extLst>
          </p:cNvPr>
          <p:cNvSpPr/>
          <p:nvPr/>
        </p:nvSpPr>
        <p:spPr bwMode="auto">
          <a:xfrm>
            <a:off x="995741" y="3682350"/>
            <a:ext cx="983971" cy="306832"/>
          </a:xfrm>
          <a:prstGeom prst="ellipse">
            <a:avLst/>
          </a:prstGeom>
          <a:noFill/>
          <a:ln w="25400" cap="flat" cmpd="sng" algn="ctr">
            <a:solidFill>
              <a:srgbClr val="FF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1" name="Ellipse 7">
            <a:extLst>
              <a:ext uri="{FF2B5EF4-FFF2-40B4-BE49-F238E27FC236}">
                <a16:creationId xmlns:a16="http://schemas.microsoft.com/office/drawing/2014/main" id="{8832A501-FD25-B625-63EF-E88508BCDC47}"/>
              </a:ext>
            </a:extLst>
          </p:cNvPr>
          <p:cNvSpPr/>
          <p:nvPr/>
        </p:nvSpPr>
        <p:spPr bwMode="auto">
          <a:xfrm>
            <a:off x="6012160" y="2745778"/>
            <a:ext cx="2376264" cy="546052"/>
          </a:xfrm>
          <a:prstGeom prst="ellipse">
            <a:avLst/>
          </a:prstGeom>
          <a:noFill/>
          <a:ln w="25400" cap="flat" cmpd="sng" algn="ctr">
            <a:solidFill>
              <a:srgbClr val="0070C0"/>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2" name="Ellipse 7">
            <a:extLst>
              <a:ext uri="{FF2B5EF4-FFF2-40B4-BE49-F238E27FC236}">
                <a16:creationId xmlns:a16="http://schemas.microsoft.com/office/drawing/2014/main" id="{E49A8055-39F7-5CDD-C995-753CD9E9651A}"/>
              </a:ext>
            </a:extLst>
          </p:cNvPr>
          <p:cNvSpPr/>
          <p:nvPr/>
        </p:nvSpPr>
        <p:spPr bwMode="auto">
          <a:xfrm>
            <a:off x="683568" y="2355726"/>
            <a:ext cx="864096" cy="321164"/>
          </a:xfrm>
          <a:prstGeom prst="ellipse">
            <a:avLst/>
          </a:prstGeom>
          <a:noFill/>
          <a:ln w="25400" cap="flat" cmpd="sng" algn="ctr">
            <a:solidFill>
              <a:srgbClr val="0070C0"/>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3" name="Ellipse 7">
            <a:extLst>
              <a:ext uri="{FF2B5EF4-FFF2-40B4-BE49-F238E27FC236}">
                <a16:creationId xmlns:a16="http://schemas.microsoft.com/office/drawing/2014/main" id="{02693F4A-1A37-829A-BADE-A51BB0E452E4}"/>
              </a:ext>
            </a:extLst>
          </p:cNvPr>
          <p:cNvSpPr/>
          <p:nvPr/>
        </p:nvSpPr>
        <p:spPr bwMode="auto">
          <a:xfrm>
            <a:off x="6012160" y="3291830"/>
            <a:ext cx="2376264" cy="559754"/>
          </a:xfrm>
          <a:prstGeom prst="ellipse">
            <a:avLst/>
          </a:prstGeom>
          <a:noFill/>
          <a:ln w="25400" cap="flat" cmpd="sng" algn="ctr">
            <a:solidFill>
              <a:srgbClr val="69C64F"/>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solidFill>
                <a:srgbClr val="00B050"/>
              </a:solidFill>
            </a:endParaRPr>
          </a:p>
        </p:txBody>
      </p:sp>
      <p:sp>
        <p:nvSpPr>
          <p:cNvPr id="14" name="Ellipse 7">
            <a:extLst>
              <a:ext uri="{FF2B5EF4-FFF2-40B4-BE49-F238E27FC236}">
                <a16:creationId xmlns:a16="http://schemas.microsoft.com/office/drawing/2014/main" id="{E538E6B0-0123-F739-449A-3073F12649D2}"/>
              </a:ext>
            </a:extLst>
          </p:cNvPr>
          <p:cNvSpPr/>
          <p:nvPr/>
        </p:nvSpPr>
        <p:spPr bwMode="auto">
          <a:xfrm>
            <a:off x="2051720" y="1224597"/>
            <a:ext cx="1317274" cy="339041"/>
          </a:xfrm>
          <a:prstGeom prst="ellipse">
            <a:avLst/>
          </a:prstGeom>
          <a:noFill/>
          <a:ln w="25400" cap="flat" cmpd="sng" algn="ctr">
            <a:solidFill>
              <a:srgbClr val="69C64F"/>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solidFill>
                <a:srgbClr val="00B050"/>
              </a:solidFill>
            </a:endParaRPr>
          </a:p>
        </p:txBody>
      </p:sp>
      <p:sp>
        <p:nvSpPr>
          <p:cNvPr id="15" name="Titel 1">
            <a:extLst>
              <a:ext uri="{FF2B5EF4-FFF2-40B4-BE49-F238E27FC236}">
                <a16:creationId xmlns:a16="http://schemas.microsoft.com/office/drawing/2014/main" id="{D74DD502-799D-6B23-3545-2DD8A70D6BE4}"/>
              </a:ext>
            </a:extLst>
          </p:cNvPr>
          <p:cNvSpPr txBox="1"/>
          <p:nvPr/>
        </p:nvSpPr>
        <p:spPr bwMode="auto">
          <a:xfrm>
            <a:off x="5868144" y="1431115"/>
            <a:ext cx="2761151" cy="2477556"/>
          </a:xfrm>
          <a:prstGeom prst="rect">
            <a:avLst/>
          </a:prstGeom>
        </p:spPr>
        <p:txBody>
          <a:bodyPr vert="horz" lIns="91440" tIns="45720" rIns="91440" bIns="45720" rtlCol="0" anchor="t">
            <a:noAutofit/>
          </a:bodyPr>
          <a:lstStyle>
            <a:lvl1pPr algn="l" defTabSz="914400">
              <a:spcBef>
                <a:spcPts val="0"/>
              </a:spcBef>
              <a:buNone/>
              <a:defRPr sz="1600" b="1">
                <a:solidFill>
                  <a:schemeClr val="bg1"/>
                </a:solidFill>
                <a:latin typeface="Segoe UI"/>
                <a:ea typeface="Segoe UI"/>
                <a:cs typeface="Segoe UI"/>
              </a:defRPr>
            </a:lvl1pPr>
          </a:lstStyle>
          <a:p>
            <a:pPr algn="ctr">
              <a:defRPr/>
            </a:pPr>
            <a:r>
              <a:rPr lang="de-DE" sz="1400" b="0" dirty="0">
                <a:solidFill>
                  <a:schemeClr val="tx1"/>
                </a:solidFill>
                <a:latin typeface="Lato" charset="0"/>
                <a:ea typeface="Lato" charset="0"/>
                <a:cs typeface="Lato" charset="0"/>
              </a:rPr>
              <a:t>Regenerativen Strom </a:t>
            </a:r>
            <a:br>
              <a:rPr lang="de-DE" sz="1400" b="0" dirty="0">
                <a:solidFill>
                  <a:schemeClr val="tx1"/>
                </a:solidFill>
                <a:latin typeface="Lato" charset="0"/>
                <a:ea typeface="Lato" charset="0"/>
                <a:cs typeface="Lato" charset="0"/>
              </a:rPr>
            </a:br>
            <a:r>
              <a:rPr lang="de-DE" sz="1400" b="0" dirty="0">
                <a:solidFill>
                  <a:schemeClr val="tx1"/>
                </a:solidFill>
                <a:latin typeface="Lato" charset="0"/>
                <a:ea typeface="Lato" charset="0"/>
                <a:cs typeface="Lato" charset="0"/>
              </a:rPr>
              <a:t>produzieren</a:t>
            </a:r>
          </a:p>
          <a:p>
            <a:pPr marL="342900" indent="-342900" algn="ctr">
              <a:buFont typeface="Arial" charset="0"/>
              <a:buChar char="•"/>
              <a:defRPr/>
            </a:pPr>
            <a:endParaRPr lang="de-DE" sz="1400" b="0" dirty="0">
              <a:solidFill>
                <a:schemeClr val="tx1"/>
              </a:solidFill>
              <a:latin typeface="Lato" charset="0"/>
              <a:ea typeface="Lato" charset="0"/>
              <a:cs typeface="Lato" charset="0"/>
            </a:endParaRPr>
          </a:p>
          <a:p>
            <a:pPr algn="ctr">
              <a:defRPr/>
            </a:pPr>
            <a:r>
              <a:rPr lang="de-DE" sz="1400" b="0" dirty="0">
                <a:solidFill>
                  <a:schemeClr val="tx1"/>
                </a:solidFill>
                <a:latin typeface="Lato" charset="0"/>
                <a:ea typeface="Lato" charset="0"/>
                <a:cs typeface="Lato" charset="0"/>
              </a:rPr>
              <a:t>Elektrisch fahren</a:t>
            </a:r>
          </a:p>
          <a:p>
            <a:pPr algn="ctr">
              <a:defRPr/>
            </a:pPr>
            <a:r>
              <a:rPr lang="de-DE" sz="1400" b="0" dirty="0" err="1">
                <a:solidFill>
                  <a:schemeClr val="tx1"/>
                </a:solidFill>
                <a:latin typeface="Lato" charset="0"/>
                <a:ea typeface="Lato" charset="0"/>
                <a:cs typeface="Lato" charset="0"/>
              </a:rPr>
              <a:t>ÖPNV,Fahrrad</a:t>
            </a:r>
            <a:r>
              <a:rPr lang="de-DE" sz="1400" b="0" dirty="0">
                <a:solidFill>
                  <a:schemeClr val="tx1"/>
                </a:solidFill>
                <a:latin typeface="Lato" charset="0"/>
                <a:ea typeface="Lato" charset="0"/>
                <a:cs typeface="Lato" charset="0"/>
              </a:rPr>
              <a:t>, Fuß</a:t>
            </a:r>
          </a:p>
          <a:p>
            <a:pPr marL="342900" indent="-342900" algn="ctr">
              <a:buFont typeface="Arial" charset="0"/>
              <a:buChar char="•"/>
              <a:defRPr/>
            </a:pPr>
            <a:endParaRPr lang="de-DE" sz="1400" b="0" dirty="0">
              <a:solidFill>
                <a:schemeClr val="tx1"/>
              </a:solidFill>
              <a:latin typeface="Lato" charset="0"/>
              <a:ea typeface="Lato" charset="0"/>
              <a:cs typeface="Lato" charset="0"/>
            </a:endParaRPr>
          </a:p>
          <a:p>
            <a:pPr algn="ctr">
              <a:defRPr/>
            </a:pPr>
            <a:r>
              <a:rPr lang="de-DE" sz="1400" b="0" dirty="0">
                <a:solidFill>
                  <a:schemeClr val="tx1"/>
                </a:solidFill>
                <a:latin typeface="Lato" charset="0"/>
                <a:ea typeface="Lato" charset="0"/>
                <a:cs typeface="Lato" charset="0"/>
              </a:rPr>
              <a:t>Mit Strom und </a:t>
            </a:r>
            <a:br>
              <a:rPr lang="de-DE" sz="1400" b="0" dirty="0">
                <a:solidFill>
                  <a:schemeClr val="tx1"/>
                </a:solidFill>
                <a:latin typeface="Lato" charset="0"/>
                <a:ea typeface="Lato" charset="0"/>
                <a:cs typeface="Lato" charset="0"/>
              </a:rPr>
            </a:br>
            <a:r>
              <a:rPr lang="de-DE" sz="1400" b="0" dirty="0">
                <a:solidFill>
                  <a:schemeClr val="tx1"/>
                </a:solidFill>
                <a:latin typeface="Lato" charset="0"/>
                <a:ea typeface="Lato" charset="0"/>
                <a:cs typeface="Lato" charset="0"/>
              </a:rPr>
              <a:t>Umweltwärme heizen</a:t>
            </a:r>
          </a:p>
          <a:p>
            <a:pPr marL="342900" indent="-342900" algn="ctr">
              <a:buFont typeface="Arial" charset="0"/>
              <a:buChar char="•"/>
              <a:defRPr/>
            </a:pPr>
            <a:endParaRPr lang="de-DE" sz="1400" b="0" dirty="0">
              <a:solidFill>
                <a:schemeClr val="tx1"/>
              </a:solidFill>
              <a:latin typeface="Lato" charset="0"/>
              <a:ea typeface="Lato" charset="0"/>
              <a:cs typeface="Lato" charset="0"/>
            </a:endParaRPr>
          </a:p>
          <a:p>
            <a:pPr algn="ctr">
              <a:defRPr/>
            </a:pPr>
            <a:r>
              <a:rPr lang="de-DE" sz="1400" b="0" dirty="0">
                <a:solidFill>
                  <a:schemeClr val="tx1"/>
                </a:solidFill>
                <a:latin typeface="Lato" charset="0"/>
                <a:ea typeface="Lato" charset="0"/>
                <a:cs typeface="Lato" charset="0"/>
              </a:rPr>
              <a:t>Etwas weniger Fleisch </a:t>
            </a:r>
            <a:br>
              <a:rPr lang="de-DE" sz="1400" b="0" dirty="0">
                <a:solidFill>
                  <a:schemeClr val="tx1"/>
                </a:solidFill>
                <a:latin typeface="Lato" charset="0"/>
                <a:ea typeface="Lato" charset="0"/>
                <a:cs typeface="Lato" charset="0"/>
              </a:rPr>
            </a:br>
            <a:r>
              <a:rPr lang="de-DE" sz="1400" b="0" dirty="0">
                <a:solidFill>
                  <a:schemeClr val="tx1"/>
                </a:solidFill>
                <a:latin typeface="Lato" charset="0"/>
                <a:ea typeface="Lato" charset="0"/>
                <a:cs typeface="Lato" charset="0"/>
              </a:rPr>
              <a:t>essen </a:t>
            </a:r>
          </a:p>
        </p:txBody>
      </p:sp>
      <p:sp>
        <p:nvSpPr>
          <p:cNvPr id="16" name="Ellipse 7">
            <a:extLst>
              <a:ext uri="{FF2B5EF4-FFF2-40B4-BE49-F238E27FC236}">
                <a16:creationId xmlns:a16="http://schemas.microsoft.com/office/drawing/2014/main" id="{210B85F5-FBB7-1D52-F839-1CAF667CC541}"/>
              </a:ext>
            </a:extLst>
          </p:cNvPr>
          <p:cNvSpPr/>
          <p:nvPr/>
        </p:nvSpPr>
        <p:spPr bwMode="auto">
          <a:xfrm>
            <a:off x="971600" y="1578922"/>
            <a:ext cx="1092832" cy="344756"/>
          </a:xfrm>
          <a:prstGeom prst="ellipse">
            <a:avLst/>
          </a:prstGeom>
          <a:noFill/>
          <a:ln w="25400" cap="flat" cmpd="sng" algn="ctr">
            <a:solidFill>
              <a:srgbClr val="0070C0"/>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7" name="Titel 1">
            <a:extLst>
              <a:ext uri="{FF2B5EF4-FFF2-40B4-BE49-F238E27FC236}">
                <a16:creationId xmlns:a16="http://schemas.microsoft.com/office/drawing/2014/main" id="{0A631810-2E37-2BC8-BACD-E10943F42EA1}"/>
              </a:ext>
            </a:extLst>
          </p:cNvPr>
          <p:cNvSpPr txBox="1"/>
          <p:nvPr/>
        </p:nvSpPr>
        <p:spPr bwMode="auto">
          <a:xfrm>
            <a:off x="457200" y="195486"/>
            <a:ext cx="8291840" cy="445429"/>
          </a:xfrm>
          <a:prstGeom prst="rect">
            <a:avLst/>
          </a:prstGeom>
        </p:spPr>
        <p:txBody>
          <a:bodyPr/>
          <a:lstStyle>
            <a:lvl1pPr algn="l" defTabSz="685800">
              <a:lnSpc>
                <a:spcPts val="3000"/>
              </a:lnSpc>
              <a:spcBef>
                <a:spcPts val="0"/>
              </a:spcBef>
              <a:buNone/>
              <a:defRPr lang="en-US" sz="2800" b="1">
                <a:solidFill>
                  <a:schemeClr val="accent1"/>
                </a:solidFill>
                <a:latin typeface="+mj-lt"/>
                <a:ea typeface="+mj-ea"/>
                <a:cs typeface="+mj-cs"/>
              </a:defRPr>
            </a:lvl1pPr>
          </a:lstStyle>
          <a:p>
            <a:pPr>
              <a:defRPr/>
            </a:pPr>
            <a:r>
              <a:rPr lang="de-DE" sz="2100" dirty="0">
                <a:solidFill>
                  <a:srgbClr val="0B4B91"/>
                </a:solidFill>
                <a:latin typeface="Montserrat" charset="0"/>
                <a:ea typeface="Montserrat" charset="0"/>
                <a:cs typeface="Montserrat" charset="0"/>
              </a:rPr>
              <a:t>Der Plan: So kommen wir ohne fossile Verbrennung aus</a:t>
            </a:r>
          </a:p>
        </p:txBody>
      </p:sp>
      <p:cxnSp>
        <p:nvCxnSpPr>
          <p:cNvPr id="18" name="Gerade Verbindung 5">
            <a:extLst>
              <a:ext uri="{FF2B5EF4-FFF2-40B4-BE49-F238E27FC236}">
                <a16:creationId xmlns:a16="http://schemas.microsoft.com/office/drawing/2014/main" id="{7A5DFC4D-6CB7-4597-78FA-E6811CF13399}"/>
              </a:ext>
            </a:extLst>
          </p:cNvPr>
          <p:cNvCxnSpPr/>
          <p:nvPr/>
        </p:nvCxnSpPr>
        <p:spPr bwMode="auto">
          <a:xfrm>
            <a:off x="457200" y="843558"/>
            <a:ext cx="868680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9" name="Bild 6">
            <a:extLst>
              <a:ext uri="{FF2B5EF4-FFF2-40B4-BE49-F238E27FC236}">
                <a16:creationId xmlns:a16="http://schemas.microsoft.com/office/drawing/2014/main" id="{845924FF-9F44-3779-E5A6-F5358156542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8519059" y="195486"/>
            <a:ext cx="445429" cy="445429"/>
          </a:xfrm>
          <a:prstGeom prst="rect">
            <a:avLst/>
          </a:prstGeom>
        </p:spPr>
      </p:pic>
      <p:sp>
        <p:nvSpPr>
          <p:cNvPr id="20" name="Textfeld 19">
            <a:extLst>
              <a:ext uri="{FF2B5EF4-FFF2-40B4-BE49-F238E27FC236}">
                <a16:creationId xmlns:a16="http://schemas.microsoft.com/office/drawing/2014/main" id="{B12DC9F3-ED95-1682-B76F-EB1E2DA5669B}"/>
              </a:ext>
            </a:extLst>
          </p:cNvPr>
          <p:cNvSpPr txBox="1"/>
          <p:nvPr/>
        </p:nvSpPr>
        <p:spPr bwMode="auto">
          <a:xfrm>
            <a:off x="4780349" y="4383187"/>
            <a:ext cx="4328155" cy="584775"/>
          </a:xfrm>
          <a:prstGeom prst="rect">
            <a:avLst/>
          </a:prstGeom>
          <a:noFill/>
        </p:spPr>
        <p:txBody>
          <a:bodyPr wrap="square" rtlCol="0">
            <a:spAutoFit/>
          </a:bodyPr>
          <a:lstStyle/>
          <a:p>
            <a:pPr algn="r">
              <a:defRPr/>
            </a:pPr>
            <a:r>
              <a:rPr lang="de-DE" sz="800" dirty="0">
                <a:latin typeface="Lato" charset="0"/>
                <a:ea typeface="Lato" charset="0"/>
                <a:cs typeface="Lato" charset="0"/>
              </a:rPr>
              <a:t>Quelle: </a:t>
            </a:r>
            <a:r>
              <a:rPr lang="de-DE" sz="800" dirty="0">
                <a:latin typeface="Lato" charset="0"/>
                <a:ea typeface="Lato" charset="0"/>
                <a:cs typeface="Lato" charset="0"/>
                <a:hlinkClick r:id="rId5">
                  <a:extLst>
                    <a:ext uri="{A12FA001-AC4F-418D-AE19-62706E023703}">
                      <ahyp:hlinkClr xmlns:ahyp="http://schemas.microsoft.com/office/drawing/2018/hyperlinkcolor" val="tx"/>
                    </a:ext>
                  </a:extLst>
                </a:hlinkClick>
              </a:rPr>
              <a:t>https://www.umweltbundesamt.de/daten/energie/energiebedingte-emissionen#entwicklung-der-energiebedingten-treibhausgas-emissionen</a:t>
            </a:r>
            <a:r>
              <a:rPr lang="de-DE" sz="800" dirty="0">
                <a:latin typeface="Lato" charset="0"/>
                <a:ea typeface="Lato" charset="0"/>
                <a:cs typeface="Lato" charset="0"/>
              </a:rPr>
              <a:t>, </a:t>
            </a:r>
            <a:r>
              <a:rPr lang="de-DE" sz="800" dirty="0">
                <a:latin typeface="Lato" charset="0"/>
                <a:ea typeface="Lato" charset="0"/>
                <a:cs typeface="Lato" charset="0"/>
                <a:hlinkClick r:id="rId6">
                  <a:extLst>
                    <a:ext uri="{A12FA001-AC4F-418D-AE19-62706E023703}">
                      <ahyp:hlinkClr xmlns:ahyp="http://schemas.microsoft.com/office/drawing/2018/hyperlinkcolor" val="tx"/>
                    </a:ext>
                  </a:extLst>
                </a:hlinkClick>
              </a:rPr>
              <a:t>https://www.thuenen.de/de/themenfelder/klima-und-luft/emissionsinventare-buchhaltung-fuer-den-klimaschutz/treibhausgas-emissionen-aus-der-landwirtschaft</a:t>
            </a:r>
            <a:r>
              <a:rPr lang="de-DE" sz="800" dirty="0">
                <a:latin typeface="Lato" charset="0"/>
                <a:ea typeface="Lato" charset="0"/>
                <a:cs typeface="Lato" charset="0"/>
              </a:rPr>
              <a:t>  </a:t>
            </a:r>
          </a:p>
        </p:txBody>
      </p:sp>
      <p:sp>
        <p:nvSpPr>
          <p:cNvPr id="22" name="Titel 1"/>
          <p:cNvSpPr txBox="1"/>
          <p:nvPr/>
        </p:nvSpPr>
        <p:spPr bwMode="auto">
          <a:xfrm>
            <a:off x="2423076" y="1750713"/>
            <a:ext cx="763401" cy="345707"/>
          </a:xfrm>
          <a:prstGeom prst="rect">
            <a:avLst/>
          </a:prstGeom>
        </p:spPr>
        <p:txBody>
          <a:bodyPr vert="horz" lIns="91440" tIns="45720" rIns="91440" bIns="45720" rtlCol="0" anchor="t">
            <a:noAutofit/>
          </a:bodyPr>
          <a:lstStyle>
            <a:lvl1pPr algn="l" defTabSz="914400">
              <a:spcBef>
                <a:spcPts val="0"/>
              </a:spcBef>
              <a:buNone/>
              <a:defRPr sz="1600" b="1">
                <a:solidFill>
                  <a:schemeClr val="bg1"/>
                </a:solidFill>
                <a:latin typeface="Segoe UI"/>
                <a:ea typeface="Segoe UI"/>
                <a:cs typeface="Segoe UI"/>
              </a:defRPr>
            </a:lvl1pPr>
          </a:lstStyle>
          <a:p>
            <a:pPr algn="ctr">
              <a:defRPr/>
            </a:pPr>
            <a:r>
              <a:rPr lang="de-DE" sz="1100" b="0" dirty="0">
                <a:latin typeface="Lato" charset="0"/>
                <a:ea typeface="Lato" charset="0"/>
                <a:cs typeface="Lato" charset="0"/>
              </a:rPr>
              <a:t>8 %</a:t>
            </a:r>
          </a:p>
        </p:txBody>
      </p:sp>
      <p:sp>
        <p:nvSpPr>
          <p:cNvPr id="23" name="Titel 1"/>
          <p:cNvSpPr txBox="1"/>
          <p:nvPr/>
        </p:nvSpPr>
        <p:spPr bwMode="auto">
          <a:xfrm>
            <a:off x="3580792" y="2135658"/>
            <a:ext cx="763401" cy="345707"/>
          </a:xfrm>
          <a:prstGeom prst="rect">
            <a:avLst/>
          </a:prstGeom>
        </p:spPr>
        <p:txBody>
          <a:bodyPr vert="horz" lIns="91440" tIns="45720" rIns="91440" bIns="45720" rtlCol="0" anchor="t">
            <a:noAutofit/>
          </a:bodyPr>
          <a:lstStyle>
            <a:lvl1pPr algn="l" defTabSz="914400">
              <a:spcBef>
                <a:spcPts val="0"/>
              </a:spcBef>
              <a:buNone/>
              <a:defRPr sz="1600" b="1">
                <a:solidFill>
                  <a:schemeClr val="bg1"/>
                </a:solidFill>
                <a:latin typeface="Segoe UI"/>
                <a:ea typeface="Segoe UI"/>
                <a:cs typeface="Segoe UI"/>
              </a:defRPr>
            </a:lvl1pPr>
          </a:lstStyle>
          <a:p>
            <a:pPr algn="ctr">
              <a:defRPr/>
            </a:pPr>
            <a:r>
              <a:rPr lang="de-DE" sz="1100" b="0" dirty="0">
                <a:latin typeface="Lato" charset="0"/>
                <a:ea typeface="Lato" charset="0"/>
                <a:cs typeface="Lato" charset="0"/>
              </a:rPr>
              <a:t>37 %</a:t>
            </a:r>
          </a:p>
        </p:txBody>
      </p:sp>
      <p:sp>
        <p:nvSpPr>
          <p:cNvPr id="24" name="Titel 1"/>
          <p:cNvSpPr txBox="1"/>
          <p:nvPr/>
        </p:nvSpPr>
        <p:spPr bwMode="auto">
          <a:xfrm>
            <a:off x="3065295" y="3839056"/>
            <a:ext cx="763401" cy="345707"/>
          </a:xfrm>
          <a:prstGeom prst="rect">
            <a:avLst/>
          </a:prstGeom>
        </p:spPr>
        <p:txBody>
          <a:bodyPr vert="horz" lIns="91440" tIns="45720" rIns="91440" bIns="45720" rtlCol="0" anchor="t">
            <a:noAutofit/>
          </a:bodyPr>
          <a:lstStyle>
            <a:lvl1pPr algn="l" defTabSz="914400">
              <a:spcBef>
                <a:spcPts val="0"/>
              </a:spcBef>
              <a:buNone/>
              <a:defRPr sz="1600" b="1">
                <a:solidFill>
                  <a:schemeClr val="bg1"/>
                </a:solidFill>
                <a:latin typeface="Segoe UI"/>
                <a:ea typeface="Segoe UI"/>
                <a:cs typeface="Segoe UI"/>
              </a:defRPr>
            </a:lvl1pPr>
          </a:lstStyle>
          <a:p>
            <a:pPr algn="ctr">
              <a:defRPr/>
            </a:pPr>
            <a:r>
              <a:rPr lang="de-DE" sz="1100" b="0" dirty="0">
                <a:solidFill>
                  <a:srgbClr val="000000"/>
                </a:solidFill>
                <a:latin typeface="Lato" charset="0"/>
                <a:ea typeface="Lato" charset="0"/>
                <a:cs typeface="Lato" charset="0"/>
              </a:rPr>
              <a:t>17 %</a:t>
            </a:r>
          </a:p>
        </p:txBody>
      </p:sp>
      <p:sp>
        <p:nvSpPr>
          <p:cNvPr id="25" name="Titel 1"/>
          <p:cNvSpPr txBox="1"/>
          <p:nvPr/>
        </p:nvSpPr>
        <p:spPr bwMode="auto">
          <a:xfrm>
            <a:off x="1870464" y="3442855"/>
            <a:ext cx="763401" cy="345707"/>
          </a:xfrm>
          <a:prstGeom prst="rect">
            <a:avLst/>
          </a:prstGeom>
        </p:spPr>
        <p:txBody>
          <a:bodyPr vert="horz" lIns="91440" tIns="45720" rIns="91440" bIns="45720" rtlCol="0" anchor="t">
            <a:noAutofit/>
          </a:bodyPr>
          <a:lstStyle>
            <a:lvl1pPr algn="l" defTabSz="914400">
              <a:spcBef>
                <a:spcPts val="0"/>
              </a:spcBef>
              <a:buNone/>
              <a:defRPr sz="1600" b="1">
                <a:solidFill>
                  <a:schemeClr val="bg1"/>
                </a:solidFill>
                <a:latin typeface="Segoe UI"/>
                <a:ea typeface="Segoe UI"/>
                <a:cs typeface="Segoe UI"/>
              </a:defRPr>
            </a:lvl1pPr>
          </a:lstStyle>
          <a:p>
            <a:pPr algn="ctr">
              <a:defRPr/>
            </a:pPr>
            <a:r>
              <a:rPr lang="de-DE" sz="1100" b="0" dirty="0">
                <a:latin typeface="Lato" charset="0"/>
                <a:ea typeface="Lato" charset="0"/>
                <a:cs typeface="Lato" charset="0"/>
              </a:rPr>
              <a:t>22 %</a:t>
            </a:r>
          </a:p>
        </p:txBody>
      </p:sp>
      <p:sp>
        <p:nvSpPr>
          <p:cNvPr id="26" name="Titel 1"/>
          <p:cNvSpPr txBox="1"/>
          <p:nvPr/>
        </p:nvSpPr>
        <p:spPr bwMode="auto">
          <a:xfrm>
            <a:off x="2026096" y="1886692"/>
            <a:ext cx="763401" cy="345707"/>
          </a:xfrm>
          <a:prstGeom prst="rect">
            <a:avLst/>
          </a:prstGeom>
        </p:spPr>
        <p:txBody>
          <a:bodyPr vert="horz" lIns="91440" tIns="45720" rIns="91440" bIns="45720" rtlCol="0" anchor="t">
            <a:noAutofit/>
          </a:bodyPr>
          <a:lstStyle>
            <a:lvl1pPr algn="l" defTabSz="914400">
              <a:spcBef>
                <a:spcPts val="0"/>
              </a:spcBef>
              <a:buNone/>
              <a:defRPr sz="1600" b="1">
                <a:solidFill>
                  <a:schemeClr val="bg1"/>
                </a:solidFill>
                <a:latin typeface="Segoe UI"/>
                <a:ea typeface="Segoe UI"/>
                <a:cs typeface="Segoe UI"/>
              </a:defRPr>
            </a:lvl1pPr>
          </a:lstStyle>
          <a:p>
            <a:pPr algn="ctr">
              <a:defRPr/>
            </a:pPr>
            <a:r>
              <a:rPr lang="de-DE" sz="1100" b="0" dirty="0">
                <a:latin typeface="Lato" charset="0"/>
                <a:ea typeface="Lato" charset="0"/>
                <a:cs typeface="Lato" charset="0"/>
              </a:rPr>
              <a:t>5 %</a:t>
            </a:r>
          </a:p>
        </p:txBody>
      </p:sp>
      <p:sp>
        <p:nvSpPr>
          <p:cNvPr id="27" name="Titel 1"/>
          <p:cNvSpPr txBox="1"/>
          <p:nvPr/>
        </p:nvSpPr>
        <p:spPr bwMode="auto">
          <a:xfrm>
            <a:off x="1670019" y="2426727"/>
            <a:ext cx="763401" cy="345707"/>
          </a:xfrm>
          <a:prstGeom prst="rect">
            <a:avLst/>
          </a:prstGeom>
        </p:spPr>
        <p:txBody>
          <a:bodyPr vert="horz" lIns="91440" tIns="45720" rIns="91440" bIns="45720" rtlCol="0" anchor="t">
            <a:noAutofit/>
          </a:bodyPr>
          <a:lstStyle>
            <a:lvl1pPr algn="l" defTabSz="914400">
              <a:spcBef>
                <a:spcPts val="0"/>
              </a:spcBef>
              <a:buNone/>
              <a:defRPr sz="1600" b="1">
                <a:solidFill>
                  <a:schemeClr val="bg1"/>
                </a:solidFill>
                <a:latin typeface="Segoe UI"/>
                <a:ea typeface="Segoe UI"/>
                <a:cs typeface="Segoe UI"/>
              </a:defRPr>
            </a:lvl1pPr>
          </a:lstStyle>
          <a:p>
            <a:pPr algn="ctr">
              <a:defRPr/>
            </a:pPr>
            <a:r>
              <a:rPr lang="de-DE" sz="1100" b="0" dirty="0">
                <a:solidFill>
                  <a:srgbClr val="000000"/>
                </a:solidFill>
                <a:latin typeface="Lato" charset="0"/>
                <a:ea typeface="Lato" charset="0"/>
                <a:cs typeface="Lato" charset="0"/>
              </a:rPr>
              <a:t>12 %</a:t>
            </a:r>
          </a:p>
        </p:txBody>
      </p:sp>
      <p:sp>
        <p:nvSpPr>
          <p:cNvPr id="2" name="Ellipse 7">
            <a:extLst>
              <a:ext uri="{FF2B5EF4-FFF2-40B4-BE49-F238E27FC236}">
                <a16:creationId xmlns:a16="http://schemas.microsoft.com/office/drawing/2014/main" id="{B97910AA-E8A7-F04B-743E-99EE034048A6}"/>
              </a:ext>
            </a:extLst>
          </p:cNvPr>
          <p:cNvSpPr/>
          <p:nvPr/>
        </p:nvSpPr>
        <p:spPr bwMode="auto">
          <a:xfrm>
            <a:off x="3065295" y="4194417"/>
            <a:ext cx="1044044" cy="321164"/>
          </a:xfrm>
          <a:prstGeom prst="ellipse">
            <a:avLst/>
          </a:prstGeom>
          <a:noFill/>
          <a:ln w="25400" cap="flat" cmpd="sng" algn="ctr">
            <a:solidFill>
              <a:srgbClr val="0070C0"/>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Tree>
    <p:extLst>
      <p:ext uri="{BB962C8B-B14F-4D97-AF65-F5344CB8AC3E}">
        <p14:creationId xmlns:p14="http://schemas.microsoft.com/office/powerpoint/2010/main" val="1092871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6" grpId="0" animBg="1"/>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extfeld 2"/>
          <p:cNvSpPr txBox="1"/>
          <p:nvPr/>
        </p:nvSpPr>
        <p:spPr bwMode="auto">
          <a:xfrm>
            <a:off x="1298628" y="915566"/>
            <a:ext cx="6441724" cy="3240360"/>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lang="de-DE" sz="3200" b="1" dirty="0">
                <a:solidFill>
                  <a:srgbClr val="0B4B91"/>
                </a:solidFill>
                <a:latin typeface="Montserrat" charset="0"/>
                <a:ea typeface="Montserrat" charset="0"/>
                <a:cs typeface="Montserrat" charset="0"/>
              </a:rPr>
              <a:t>4.1.</a:t>
            </a:r>
            <a:br>
              <a:rPr lang="de-DE" sz="3200" b="1" dirty="0">
                <a:solidFill>
                  <a:srgbClr val="0B4B91"/>
                </a:solidFill>
                <a:latin typeface="Montserrat" charset="0"/>
                <a:ea typeface="Montserrat" charset="0"/>
                <a:cs typeface="Montserrat" charset="0"/>
              </a:rPr>
            </a:br>
            <a:r>
              <a:rPr lang="de-DE" sz="3200" b="1" dirty="0">
                <a:solidFill>
                  <a:srgbClr val="0B4B91"/>
                </a:solidFill>
                <a:latin typeface="Montserrat" charset="0"/>
                <a:ea typeface="Montserrat" charset="0"/>
                <a:cs typeface="Montserrat" charset="0"/>
              </a:rPr>
              <a:t>So geht Energie zukünftig: </a:t>
            </a:r>
            <a:br>
              <a:rPr lang="de-DE" sz="3200" b="1" dirty="0">
                <a:solidFill>
                  <a:srgbClr val="0B4B91"/>
                </a:solidFill>
                <a:latin typeface="Montserrat" charset="0"/>
                <a:ea typeface="Montserrat" charset="0"/>
                <a:cs typeface="Montserrat" charset="0"/>
              </a:rPr>
            </a:br>
            <a:r>
              <a:rPr lang="de-DE" sz="3200" b="1" dirty="0">
                <a:solidFill>
                  <a:srgbClr val="0B4B91"/>
                </a:solidFill>
                <a:latin typeface="Montserrat" charset="0"/>
                <a:ea typeface="Montserrat" charset="0"/>
                <a:cs typeface="Montserrat" charset="0"/>
              </a:rPr>
              <a:t> </a:t>
            </a:r>
          </a:p>
          <a:p>
            <a:pPr algn="ctr">
              <a:defRPr/>
            </a:pPr>
            <a:r>
              <a:rPr lang="de-DE" sz="3200" b="1" dirty="0">
                <a:solidFill>
                  <a:srgbClr val="0B4B91"/>
                </a:solidFill>
                <a:latin typeface="Montserrat" charset="0"/>
                <a:ea typeface="Montserrat" charset="0"/>
                <a:cs typeface="Montserrat" charset="0"/>
              </a:rPr>
              <a:t>• Vieles mit Strom</a:t>
            </a:r>
          </a:p>
          <a:p>
            <a:pPr algn="ctr">
              <a:defRPr/>
            </a:pPr>
            <a:r>
              <a:rPr lang="de-DE" sz="3200" b="1" dirty="0">
                <a:solidFill>
                  <a:srgbClr val="0B4B91"/>
                </a:solidFill>
                <a:latin typeface="Montserrat" charset="0"/>
                <a:ea typeface="Montserrat" charset="0"/>
                <a:cs typeface="Montserrat" charset="0"/>
              </a:rPr>
              <a:t>• aus Sonne und Wind </a:t>
            </a:r>
          </a:p>
          <a:p>
            <a:pPr algn="ctr">
              <a:defRPr/>
            </a:pPr>
            <a:r>
              <a:rPr lang="de-DE" sz="3200" b="1" dirty="0">
                <a:solidFill>
                  <a:srgbClr val="0B4B91"/>
                </a:solidFill>
                <a:latin typeface="Montserrat" charset="0"/>
                <a:ea typeface="Montserrat" charset="0"/>
                <a:cs typeface="Montserrat" charset="0"/>
              </a:rPr>
              <a:t>• sowie Ausbau von </a:t>
            </a:r>
            <a:br>
              <a:rPr lang="de-DE" sz="3200" b="1" dirty="0">
                <a:solidFill>
                  <a:srgbClr val="0B4B91"/>
                </a:solidFill>
                <a:latin typeface="Montserrat" charset="0"/>
                <a:ea typeface="Montserrat" charset="0"/>
                <a:cs typeface="Montserrat" charset="0"/>
              </a:rPr>
            </a:br>
            <a:r>
              <a:rPr lang="de-DE" sz="3200" b="1" dirty="0">
                <a:solidFill>
                  <a:srgbClr val="0B4B91"/>
                </a:solidFill>
                <a:latin typeface="Montserrat" charset="0"/>
                <a:ea typeface="Montserrat" charset="0"/>
                <a:cs typeface="Montserrat" charset="0"/>
              </a:rPr>
              <a:t>Netzen und Speichern</a:t>
            </a:r>
          </a:p>
        </p:txBody>
      </p:sp>
      <p:pic>
        <p:nvPicPr>
          <p:cNvPr id="4" name="Bild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8519059" y="195486"/>
            <a:ext cx="445429" cy="445429"/>
          </a:xfrm>
          <a:prstGeom prst="rect">
            <a:avLst/>
          </a:prstGeom>
        </p:spPr>
      </p:pic>
    </p:spTree>
    <p:extLst>
      <p:ext uri="{BB962C8B-B14F-4D97-AF65-F5344CB8AC3E}">
        <p14:creationId xmlns:p14="http://schemas.microsoft.com/office/powerpoint/2010/main" val="9748907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alpha val="59000"/>
          </a:schemeClr>
        </a:solidFill>
        <a:effectLst/>
      </p:bgPr>
    </p:bg>
    <p:spTree>
      <p:nvGrpSpPr>
        <p:cNvPr id="1" name=""/>
        <p:cNvGrpSpPr/>
        <p:nvPr/>
      </p:nvGrpSpPr>
      <p:grpSpPr>
        <a:xfrm>
          <a:off x="0" y="0"/>
          <a:ext cx="0" cy="0"/>
          <a:chOff x="0" y="0"/>
          <a:chExt cx="0" cy="0"/>
        </a:xfrm>
      </p:grpSpPr>
      <p:pic>
        <p:nvPicPr>
          <p:cNvPr id="18" name="Grafik 3"/>
          <p:cNvPicPr>
            <a:picLocks noChangeAspect="1"/>
          </p:cNvPicPr>
          <p:nvPr/>
        </p:nvPicPr>
        <p:blipFill rotWithShape="1">
          <a:blip r:embed="rId3"/>
          <a:srcRect l="1785" t="33016" r="27547" b="12977"/>
          <a:stretch/>
        </p:blipFill>
        <p:spPr bwMode="auto">
          <a:xfrm>
            <a:off x="755576" y="1131590"/>
            <a:ext cx="7633102" cy="3645872"/>
          </a:xfrm>
          <a:prstGeom prst="rect">
            <a:avLst/>
          </a:prstGeom>
        </p:spPr>
      </p:pic>
      <p:sp>
        <p:nvSpPr>
          <p:cNvPr id="8" name="Textfeld 7"/>
          <p:cNvSpPr txBox="1"/>
          <p:nvPr/>
        </p:nvSpPr>
        <p:spPr bwMode="auto">
          <a:xfrm>
            <a:off x="5076056" y="4609460"/>
            <a:ext cx="3953719" cy="338554"/>
          </a:xfrm>
          <a:prstGeom prst="rect">
            <a:avLst/>
          </a:prstGeom>
          <a:noFill/>
        </p:spPr>
        <p:txBody>
          <a:bodyPr wrap="square" rtlCol="0">
            <a:spAutoFit/>
          </a:bodyPr>
          <a:lstStyle/>
          <a:p>
            <a:pPr algn="r">
              <a:defRPr/>
            </a:pPr>
            <a:r>
              <a:rPr lang="de-DE" sz="800" dirty="0">
                <a:latin typeface="Lato" charset="0"/>
                <a:ea typeface="Lato" charset="0"/>
                <a:cs typeface="Lato" charset="0"/>
              </a:rPr>
              <a:t>Quelle: </a:t>
            </a:r>
            <a:r>
              <a:rPr lang="de-DE" sz="800" dirty="0" err="1">
                <a:latin typeface="Lato" charset="0"/>
                <a:ea typeface="Lato" charset="0"/>
                <a:cs typeface="Lato" charset="0"/>
              </a:rPr>
              <a:t>energy</a:t>
            </a:r>
            <a:r>
              <a:rPr lang="de-DE" sz="800" dirty="0">
                <a:latin typeface="Lato" charset="0"/>
                <a:ea typeface="Lato" charset="0"/>
                <a:cs typeface="Lato" charset="0"/>
              </a:rPr>
              <a:t> </a:t>
            </a:r>
            <a:r>
              <a:rPr lang="de-DE" sz="800" dirty="0" err="1">
                <a:latin typeface="Lato" charset="0"/>
                <a:ea typeface="Lato" charset="0"/>
                <a:cs typeface="Lato" charset="0"/>
              </a:rPr>
              <a:t>charts</a:t>
            </a:r>
            <a:r>
              <a:rPr lang="de-DE" sz="800" dirty="0">
                <a:latin typeface="Lato" charset="0"/>
                <a:ea typeface="Lato" charset="0"/>
                <a:cs typeface="Lato" charset="0"/>
              </a:rPr>
              <a:t> 2024, </a:t>
            </a:r>
            <a:r>
              <a:rPr lang="de-DE" sz="800" dirty="0">
                <a:latin typeface="Lato" charset="0"/>
                <a:ea typeface="Lato" charset="0"/>
                <a:cs typeface="Lato" charset="0"/>
                <a:hlinkClick r:id="rId4">
                  <a:extLst>
                    <a:ext uri="{A12FA001-AC4F-418D-AE19-62706E023703}">
                      <ahyp:hlinkClr xmlns:ahyp="http://schemas.microsoft.com/office/drawing/2018/hyperlinkcolor" val="tx"/>
                    </a:ext>
                  </a:extLst>
                </a:hlinkClick>
              </a:rPr>
              <a:t>https://www.energy-charts.info/charts/renewable_share/chart.htm?l=de&amp;c=DE&amp;interval=year</a:t>
            </a:r>
            <a:r>
              <a:rPr lang="de-DE" sz="800" dirty="0">
                <a:latin typeface="Lato" charset="0"/>
                <a:ea typeface="Lato" charset="0"/>
                <a:cs typeface="Lato" charset="0"/>
              </a:rPr>
              <a:t> </a:t>
            </a:r>
          </a:p>
        </p:txBody>
      </p:sp>
      <p:sp>
        <p:nvSpPr>
          <p:cNvPr id="42" name="Titel 1"/>
          <p:cNvSpPr txBox="1"/>
          <p:nvPr/>
        </p:nvSpPr>
        <p:spPr bwMode="auto">
          <a:xfrm>
            <a:off x="1547664" y="1491630"/>
            <a:ext cx="3168352" cy="864096"/>
          </a:xfrm>
          <a:prstGeom prst="rect">
            <a:avLst/>
          </a:prstGeom>
          <a:solidFill>
            <a:schemeClr val="bg1"/>
          </a:solidFill>
        </p:spPr>
        <p:txBody>
          <a:bodyPr vert="horz" lIns="91440" tIns="45720" rIns="91440" bIns="45720" rtlCol="0" anchor="ctr">
            <a:noAutofit/>
          </a:bodyPr>
          <a:lstStyle>
            <a:lvl1pPr algn="l" defTabSz="914400">
              <a:spcBef>
                <a:spcPts val="0"/>
              </a:spcBef>
              <a:buNone/>
              <a:defRPr sz="1600" b="1">
                <a:solidFill>
                  <a:schemeClr val="bg1"/>
                </a:solidFill>
                <a:latin typeface="Segoe UI"/>
                <a:ea typeface="Segoe UI"/>
                <a:cs typeface="Segoe UI"/>
              </a:defRPr>
            </a:lvl1pPr>
          </a:lstStyle>
          <a:p>
            <a:pPr marL="285750" indent="-285750">
              <a:buFont typeface="Arial" charset="0"/>
              <a:buChar char="•"/>
              <a:defRPr/>
            </a:pPr>
            <a:r>
              <a:rPr lang="de-DE" sz="1400" b="0" dirty="0">
                <a:solidFill>
                  <a:schemeClr val="tx1"/>
                </a:solidFill>
                <a:latin typeface="Lato" charset="0"/>
                <a:ea typeface="Lato" charset="0"/>
                <a:cs typeface="Lato" charset="0"/>
              </a:rPr>
              <a:t>Ausbau PV und Wind läuft</a:t>
            </a:r>
          </a:p>
          <a:p>
            <a:pPr marL="285750" indent="-285750">
              <a:lnSpc>
                <a:spcPct val="150000"/>
              </a:lnSpc>
              <a:buFont typeface="Arial" charset="0"/>
              <a:buChar char="•"/>
              <a:defRPr/>
            </a:pPr>
            <a:r>
              <a:rPr lang="de-DE" sz="1400" b="0" dirty="0">
                <a:solidFill>
                  <a:schemeClr val="tx1"/>
                </a:solidFill>
                <a:latin typeface="Lato" charset="0"/>
                <a:ea typeface="Lato" charset="0"/>
                <a:cs typeface="Lato" charset="0"/>
              </a:rPr>
              <a:t>Ausbau Speicher beginnt gerade</a:t>
            </a:r>
          </a:p>
          <a:p>
            <a:pPr marL="285750" indent="-285750">
              <a:buFont typeface="Arial" charset="0"/>
              <a:buChar char="•"/>
              <a:defRPr/>
            </a:pPr>
            <a:r>
              <a:rPr lang="de-DE" sz="1400" b="0" dirty="0">
                <a:solidFill>
                  <a:schemeClr val="tx1"/>
                </a:solidFill>
                <a:latin typeface="Lato" charset="0"/>
                <a:ea typeface="Lato" charset="0"/>
                <a:cs typeface="Lato" charset="0"/>
              </a:rPr>
              <a:t>(„Hellbrise speist Dunkelflaute“)</a:t>
            </a:r>
          </a:p>
        </p:txBody>
      </p:sp>
      <p:cxnSp>
        <p:nvCxnSpPr>
          <p:cNvPr id="15" name="Gerade Verbindung 14"/>
          <p:cNvCxnSpPr/>
          <p:nvPr/>
        </p:nvCxnSpPr>
        <p:spPr bwMode="auto">
          <a:xfrm>
            <a:off x="457200" y="1059582"/>
            <a:ext cx="868680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6" name="Bild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8519059" y="195486"/>
            <a:ext cx="445429" cy="445429"/>
          </a:xfrm>
          <a:prstGeom prst="rect">
            <a:avLst/>
          </a:prstGeom>
        </p:spPr>
      </p:pic>
      <p:sp>
        <p:nvSpPr>
          <p:cNvPr id="17" name="Titel 1"/>
          <p:cNvSpPr txBox="1"/>
          <p:nvPr/>
        </p:nvSpPr>
        <p:spPr bwMode="auto">
          <a:xfrm>
            <a:off x="457200" y="123479"/>
            <a:ext cx="7211144" cy="720080"/>
          </a:xfrm>
          <a:prstGeom prst="rect">
            <a:avLst/>
          </a:prstGeom>
        </p:spPr>
        <p:txBody>
          <a:bodyPr/>
          <a:lstStyle>
            <a:lvl1pPr algn="l" defTabSz="685800">
              <a:lnSpc>
                <a:spcPts val="3000"/>
              </a:lnSpc>
              <a:spcBef>
                <a:spcPts val="0"/>
              </a:spcBef>
              <a:buNone/>
              <a:defRPr lang="en-US" sz="2800" b="1">
                <a:solidFill>
                  <a:schemeClr val="accent1"/>
                </a:solidFill>
                <a:latin typeface="+mj-lt"/>
                <a:ea typeface="+mj-ea"/>
                <a:cs typeface="+mj-cs"/>
              </a:defRPr>
            </a:lvl1pPr>
          </a:lstStyle>
          <a:p>
            <a:pPr>
              <a:lnSpc>
                <a:spcPct val="100000"/>
              </a:lnSpc>
              <a:defRPr/>
            </a:pPr>
            <a:r>
              <a:rPr lang="de-DE" sz="1800" dirty="0">
                <a:solidFill>
                  <a:srgbClr val="0B4B91"/>
                </a:solidFill>
                <a:latin typeface="Montserrat" charset="0"/>
                <a:ea typeface="Montserrat" charset="0"/>
                <a:cs typeface="Montserrat" charset="0"/>
              </a:rPr>
              <a:t>Jährlicher Anteil Erneuerbarer Energien an der öffentlichen Nettostromerzeugung und Last in Deutschland</a:t>
            </a:r>
          </a:p>
        </p:txBody>
      </p:sp>
      <p:sp>
        <p:nvSpPr>
          <p:cNvPr id="2" name="Textfeld 1">
            <a:extLst>
              <a:ext uri="{FF2B5EF4-FFF2-40B4-BE49-F238E27FC236}">
                <a16:creationId xmlns:a16="http://schemas.microsoft.com/office/drawing/2014/main" id="{7FCCBCDF-C5C1-1057-C07D-9430540D2358}"/>
              </a:ext>
            </a:extLst>
          </p:cNvPr>
          <p:cNvSpPr txBox="1"/>
          <p:nvPr/>
        </p:nvSpPr>
        <p:spPr>
          <a:xfrm>
            <a:off x="8028384" y="1131590"/>
            <a:ext cx="360040" cy="184666"/>
          </a:xfrm>
          <a:prstGeom prst="rect">
            <a:avLst/>
          </a:prstGeom>
          <a:solidFill>
            <a:schemeClr val="bg1"/>
          </a:solidFill>
        </p:spPr>
        <p:txBody>
          <a:bodyPr wrap="square" rtlCol="0">
            <a:spAutoFit/>
          </a:bodyPr>
          <a:lstStyle/>
          <a:p>
            <a:r>
              <a:rPr lang="de-DE" sz="600" b="1" dirty="0"/>
              <a:t>62,7</a:t>
            </a:r>
          </a:p>
        </p:txBody>
      </p:sp>
    </p:spTree>
    <p:extLst>
      <p:ext uri="{BB962C8B-B14F-4D97-AF65-F5344CB8AC3E}">
        <p14:creationId xmlns:p14="http://schemas.microsoft.com/office/powerpoint/2010/main" val="9741977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alpha val="59000"/>
          </a:schemeClr>
        </a:solidFill>
        <a:effectLst/>
      </p:bgPr>
    </p:bg>
    <p:spTree>
      <p:nvGrpSpPr>
        <p:cNvPr id="1" name=""/>
        <p:cNvGrpSpPr/>
        <p:nvPr/>
      </p:nvGrpSpPr>
      <p:grpSpPr>
        <a:xfrm>
          <a:off x="0" y="0"/>
          <a:ext cx="0" cy="0"/>
          <a:chOff x="0" y="0"/>
          <a:chExt cx="0" cy="0"/>
        </a:xfrm>
      </p:grpSpPr>
      <p:sp>
        <p:nvSpPr>
          <p:cNvPr id="8" name="Textfeld 7"/>
          <p:cNvSpPr txBox="1"/>
          <p:nvPr/>
        </p:nvSpPr>
        <p:spPr bwMode="auto">
          <a:xfrm>
            <a:off x="5724128" y="4587575"/>
            <a:ext cx="3312368" cy="215444"/>
          </a:xfrm>
          <a:prstGeom prst="rect">
            <a:avLst/>
          </a:prstGeom>
          <a:noFill/>
        </p:spPr>
        <p:txBody>
          <a:bodyPr wrap="square" rtlCol="0">
            <a:spAutoFit/>
          </a:bodyPr>
          <a:lstStyle/>
          <a:p>
            <a:pPr algn="r">
              <a:defRPr/>
            </a:pPr>
            <a:r>
              <a:rPr lang="de-DE" sz="800" dirty="0">
                <a:latin typeface="Lato" charset="0"/>
                <a:ea typeface="Lato" charset="0"/>
                <a:cs typeface="Lato" charset="0"/>
              </a:rPr>
              <a:t>Quelle: </a:t>
            </a:r>
            <a:r>
              <a:rPr lang="de-DE" sz="800" b="0" i="0" u="sng" dirty="0">
                <a:latin typeface="Lato" charset="0"/>
                <a:ea typeface="Lato" charset="0"/>
                <a:cs typeface="Lato" charset="0"/>
                <a:hlinkClick r:id="rId2" tooltip="https://en.wikipedia.org/wiki/Wind_power_by_country">
                  <a:extLst>
                    <a:ext uri="{A12FA001-AC4F-418D-AE19-62706E023703}">
                      <ahyp:hlinkClr xmlns:ahyp="http://schemas.microsoft.com/office/drawing/2018/hyperlinkcolor" val="tx"/>
                    </a:ext>
                  </a:extLst>
                </a:hlinkClick>
              </a:rPr>
              <a:t>https://en.wikipedia.org/wiki/Wind_power_by_country</a:t>
            </a:r>
            <a:endParaRPr lang="de-DE" sz="800" dirty="0">
              <a:latin typeface="Lato" charset="0"/>
              <a:ea typeface="Lato" charset="0"/>
              <a:cs typeface="Lato" charset="0"/>
            </a:endParaRPr>
          </a:p>
        </p:txBody>
      </p:sp>
      <p:cxnSp>
        <p:nvCxnSpPr>
          <p:cNvPr id="15" name="Gerade Verbindung 14"/>
          <p:cNvCxnSpPr/>
          <p:nvPr/>
        </p:nvCxnSpPr>
        <p:spPr bwMode="auto">
          <a:xfrm>
            <a:off x="457200" y="843558"/>
            <a:ext cx="868680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6" name="Bild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8519059" y="195486"/>
            <a:ext cx="445429" cy="445429"/>
          </a:xfrm>
          <a:prstGeom prst="rect">
            <a:avLst/>
          </a:prstGeom>
        </p:spPr>
      </p:pic>
      <p:sp>
        <p:nvSpPr>
          <p:cNvPr id="17" name="Titel 1"/>
          <p:cNvSpPr txBox="1"/>
          <p:nvPr/>
        </p:nvSpPr>
        <p:spPr bwMode="auto">
          <a:xfrm>
            <a:off x="457200" y="123479"/>
            <a:ext cx="7211144" cy="720080"/>
          </a:xfrm>
          <a:prstGeom prst="rect">
            <a:avLst/>
          </a:prstGeom>
        </p:spPr>
        <p:txBody>
          <a:bodyPr/>
          <a:lstStyle>
            <a:lvl1pPr algn="l" defTabSz="685800">
              <a:lnSpc>
                <a:spcPts val="3000"/>
              </a:lnSpc>
              <a:spcBef>
                <a:spcPts val="0"/>
              </a:spcBef>
              <a:buNone/>
              <a:defRPr lang="en-US" sz="2800" b="1">
                <a:solidFill>
                  <a:schemeClr val="accent1"/>
                </a:solidFill>
                <a:latin typeface="+mj-lt"/>
                <a:ea typeface="+mj-ea"/>
                <a:cs typeface="+mj-cs"/>
              </a:defRPr>
            </a:lvl1pPr>
          </a:lstStyle>
          <a:p>
            <a:pPr>
              <a:lnSpc>
                <a:spcPct val="100000"/>
              </a:lnSpc>
              <a:defRPr/>
            </a:pPr>
            <a:r>
              <a:rPr lang="de-DE" sz="1800" dirty="0">
                <a:solidFill>
                  <a:srgbClr val="0B4B91"/>
                </a:solidFill>
                <a:latin typeface="Montserrat" charset="0"/>
                <a:ea typeface="Montserrat" charset="0"/>
                <a:cs typeface="Montserrat" charset="0"/>
              </a:rPr>
              <a:t>„Ja, in Deutschland tun wir was. Aber in anderen Ländern herrscht doch Stillstand!“ Eben nicht! </a:t>
            </a:r>
          </a:p>
        </p:txBody>
      </p:sp>
      <p:sp>
        <p:nvSpPr>
          <p:cNvPr id="9" name=" 8"/>
          <p:cNvSpPr/>
          <p:nvPr/>
        </p:nvSpPr>
        <p:spPr bwMode="auto">
          <a:xfrm>
            <a:off x="5088364" y="1262867"/>
            <a:ext cx="3948132" cy="2952328"/>
          </a:xfrm>
        </p:spPr>
        <p:txBody>
          <a:bodyPr rot="0" spcFirstLastPara="0" vertOverflow="overflow" horzOverflow="clip" vert="horz" wrap="square" lIns="91440" tIns="45720" rIns="91440" bIns="45720" numCol="1" spcCol="0" rtlCol="0" fromWordArt="0" anchor="t" anchorCtr="0" forceAA="0" compatLnSpc="1">
            <a:prstTxWarp prst="textNoShape">
              <a:avLst/>
            </a:prstTxWarp>
            <a:noAutofit/>
          </a:bodyPr>
          <a:lstStyle/>
          <a:p>
            <a:pPr marL="285750" indent="-285750">
              <a:buFont typeface="Arial" charset="0"/>
              <a:buChar char="•"/>
              <a:defRPr/>
            </a:pPr>
            <a:r>
              <a:rPr lang="de-DE" sz="1400" dirty="0">
                <a:latin typeface="Lato" charset="0"/>
                <a:ea typeface="Lato" charset="0"/>
                <a:cs typeface="Lato" charset="0"/>
              </a:rPr>
              <a:t>Fast die Hälfte der Windkraftwerke in China </a:t>
            </a:r>
            <a:br>
              <a:rPr lang="de-DE" sz="1400" dirty="0">
                <a:latin typeface="Lato" charset="0"/>
                <a:ea typeface="Lato" charset="0"/>
                <a:cs typeface="Lato" charset="0"/>
              </a:rPr>
            </a:br>
            <a:endParaRPr lang="de-DE" sz="1400" dirty="0">
              <a:latin typeface="Lato" charset="0"/>
              <a:ea typeface="Lato" charset="0"/>
              <a:cs typeface="Lato" charset="0"/>
            </a:endParaRPr>
          </a:p>
          <a:p>
            <a:pPr marL="285750" indent="-285750">
              <a:buFont typeface="Arial" charset="0"/>
              <a:buChar char="•"/>
              <a:defRPr/>
            </a:pPr>
            <a:r>
              <a:rPr lang="de-DE" sz="1400" dirty="0">
                <a:latin typeface="Lato" charset="0"/>
                <a:ea typeface="Lato" charset="0"/>
                <a:cs typeface="Lato" charset="0"/>
              </a:rPr>
              <a:t>und ein Sechstel in den USA</a:t>
            </a:r>
          </a:p>
          <a:p>
            <a:pPr marL="285750" indent="-285750">
              <a:buFont typeface="Arial" charset="0"/>
              <a:buChar char="•"/>
              <a:defRPr/>
            </a:pPr>
            <a:endParaRPr lang="de-DE" sz="1400" dirty="0">
              <a:latin typeface="Lato" charset="0"/>
              <a:ea typeface="Lato" charset="0"/>
              <a:cs typeface="Lato" charset="0"/>
            </a:endParaRPr>
          </a:p>
          <a:p>
            <a:pPr marL="285750" indent="-285750">
              <a:buFont typeface="Arial" charset="0"/>
              <a:buChar char="•"/>
              <a:defRPr/>
            </a:pPr>
            <a:r>
              <a:rPr lang="de-DE" sz="1400" dirty="0">
                <a:latin typeface="Lato" charset="0"/>
                <a:ea typeface="Lato" charset="0"/>
                <a:cs typeface="Lato" charset="0"/>
              </a:rPr>
              <a:t>Brasilien knapp hinter Deutschland</a:t>
            </a:r>
          </a:p>
          <a:p>
            <a:pPr marL="285750" indent="-285750">
              <a:buFont typeface="Arial" charset="0"/>
              <a:buChar char="•"/>
              <a:defRPr/>
            </a:pPr>
            <a:endParaRPr lang="de-DE" sz="1400" dirty="0">
              <a:latin typeface="Lato" charset="0"/>
              <a:ea typeface="Lato" charset="0"/>
              <a:cs typeface="Lato" charset="0"/>
            </a:endParaRPr>
          </a:p>
          <a:p>
            <a:pPr marL="285750" indent="-285750">
              <a:buFont typeface="Arial" charset="0"/>
              <a:buChar char="•"/>
              <a:defRPr/>
            </a:pPr>
            <a:r>
              <a:rPr lang="de-DE" sz="1400" dirty="0">
                <a:latin typeface="Lato" charset="0"/>
                <a:ea typeface="Lato" charset="0"/>
                <a:cs typeface="Lato" charset="0"/>
              </a:rPr>
              <a:t>Um die Kosten der Energiewende niedrig zu halten, wurde von 2014 bis 2017 der Windkraftausbau ausgebremst. Seitdem sind wir nicht mehr an der Spitze.</a:t>
            </a:r>
          </a:p>
        </p:txBody>
      </p:sp>
      <p:grpSp>
        <p:nvGrpSpPr>
          <p:cNvPr id="204" name="Gruppierung 203"/>
          <p:cNvGrpSpPr/>
          <p:nvPr/>
        </p:nvGrpSpPr>
        <p:grpSpPr>
          <a:xfrm>
            <a:off x="827584" y="1131010"/>
            <a:ext cx="3888432" cy="3528972"/>
            <a:chOff x="779272" y="1122347"/>
            <a:chExt cx="3888432" cy="3528972"/>
          </a:xfrm>
        </p:grpSpPr>
        <p:sp>
          <p:nvSpPr>
            <p:cNvPr id="12" name=" 11"/>
            <p:cNvSpPr/>
            <p:nvPr/>
          </p:nvSpPr>
          <p:spPr bwMode="auto">
            <a:xfrm>
              <a:off x="1151620" y="1203598"/>
              <a:ext cx="792087" cy="360620"/>
            </a:xfrm>
          </p:spPr>
          <p:txBody>
            <a:bodyPr rot="0" spcFirstLastPara="0" vertOverflow="overflow" horzOverflow="clip" vert="horz" wrap="square" lIns="91440" tIns="45720" rIns="91440" bIns="45720" numCol="1" spcCol="0" rtlCol="0" fromWordArt="0" anchor="t" anchorCtr="0" forceAA="0" compatLnSpc="1">
              <a:prstTxWarp prst="textNoShape">
                <a:avLst/>
              </a:prstTxWarp>
              <a:noAutofit/>
            </a:bodyPr>
            <a:lstStyle/>
            <a:p>
              <a:pPr>
                <a:defRPr/>
              </a:pPr>
              <a:r>
                <a:rPr lang="de-DE" sz="1200" b="1" dirty="0">
                  <a:latin typeface="Lato" charset="0"/>
                  <a:ea typeface="Lato" charset="0"/>
                  <a:cs typeface="Lato" charset="0"/>
                </a:rPr>
                <a:t>Land</a:t>
              </a:r>
            </a:p>
          </p:txBody>
        </p:sp>
        <p:sp>
          <p:nvSpPr>
            <p:cNvPr id="13" name=" 12"/>
            <p:cNvSpPr/>
            <p:nvPr/>
          </p:nvSpPr>
          <p:spPr bwMode="auto">
            <a:xfrm>
              <a:off x="2428568" y="1122347"/>
              <a:ext cx="1855400" cy="360620"/>
            </a:xfrm>
          </p:spPr>
          <p:txBody>
            <a:bodyPr rot="0" spcFirstLastPara="0" vertOverflow="overflow" horzOverflow="clip" vert="horz" wrap="square" lIns="91440" tIns="45720" rIns="91440" bIns="45720" numCol="1" spcCol="0" rtlCol="0" fromWordArt="0" anchor="t" anchorCtr="0" forceAA="0" compatLnSpc="1">
              <a:prstTxWarp prst="textNoShape">
                <a:avLst/>
              </a:prstTxWarp>
              <a:noAutofit/>
            </a:bodyPr>
            <a:lstStyle/>
            <a:p>
              <a:pPr algn="r">
                <a:defRPr/>
              </a:pPr>
              <a:r>
                <a:rPr lang="de-DE" sz="1200" b="1" dirty="0">
                  <a:latin typeface="Lato" charset="0"/>
                  <a:ea typeface="Lato" charset="0"/>
                  <a:cs typeface="Lato" charset="0"/>
                </a:rPr>
                <a:t>Stromerzeugung aus Windkraft in TWh</a:t>
              </a:r>
            </a:p>
          </p:txBody>
        </p:sp>
        <p:cxnSp>
          <p:nvCxnSpPr>
            <p:cNvPr id="14" name="Gerade Verbindung 13"/>
            <p:cNvCxnSpPr/>
            <p:nvPr/>
          </p:nvCxnSpPr>
          <p:spPr bwMode="auto">
            <a:xfrm>
              <a:off x="779272" y="1563638"/>
              <a:ext cx="3888432"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8" name=" 17"/>
            <p:cNvSpPr/>
            <p:nvPr/>
          </p:nvSpPr>
          <p:spPr bwMode="auto">
            <a:xfrm>
              <a:off x="987731" y="1934158"/>
              <a:ext cx="1211829" cy="72008"/>
            </a:xfrm>
          </p:spPr>
          <p:txBody>
            <a:bodyPr rot="0" spcFirstLastPara="0" vertOverflow="overflow" horzOverflow="clip" vert="horz" wrap="square" lIns="91440" tIns="45720" rIns="91440" bIns="45720" numCol="1" spcCol="0" rtlCol="0" fromWordArt="0" anchor="t" anchorCtr="0" forceAA="0" compatLnSpc="1">
              <a:prstTxWarp prst="textNoShape">
                <a:avLst/>
              </a:prstTxWarp>
              <a:noAutofit/>
            </a:bodyPr>
            <a:lstStyle/>
            <a:p>
              <a:pPr>
                <a:defRPr/>
              </a:pPr>
              <a:endParaRPr lang="de-DE" sz="1100" dirty="0">
                <a:latin typeface="Lato" charset="0"/>
                <a:ea typeface="Lato" charset="0"/>
                <a:cs typeface="Lato" charset="0"/>
              </a:endParaRPr>
            </a:p>
          </p:txBody>
        </p:sp>
        <p:grpSp>
          <p:nvGrpSpPr>
            <p:cNvPr id="57" name="Gruppierung 56"/>
            <p:cNvGrpSpPr/>
            <p:nvPr/>
          </p:nvGrpSpPr>
          <p:grpSpPr>
            <a:xfrm>
              <a:off x="1186423" y="1635646"/>
              <a:ext cx="3074130" cy="226504"/>
              <a:chOff x="1353855" y="1923678"/>
              <a:chExt cx="3074130" cy="216023"/>
            </a:xfrm>
          </p:grpSpPr>
          <p:sp>
            <p:nvSpPr>
              <p:cNvPr id="59" name=" 58"/>
              <p:cNvSpPr/>
              <p:nvPr/>
            </p:nvSpPr>
            <p:spPr bwMode="auto">
              <a:xfrm>
                <a:off x="3252159" y="1923678"/>
                <a:ext cx="1175826" cy="216023"/>
              </a:xfrm>
            </p:spPr>
            <p:txBody>
              <a:bodyPr rot="0" spcFirstLastPara="0" vertOverflow="overflow" horzOverflow="clip" vert="horz" wrap="square" lIns="91440" tIns="45720" rIns="91440" bIns="45720" numCol="1" spcCol="0" rtlCol="0" fromWordArt="0" anchor="t" anchorCtr="0" forceAA="0" compatLnSpc="1">
                <a:prstTxWarp prst="textNoShape">
                  <a:avLst/>
                </a:prstTxWarp>
                <a:noAutofit/>
              </a:bodyPr>
              <a:lstStyle/>
              <a:p>
                <a:pPr algn="r">
                  <a:defRPr/>
                </a:pPr>
                <a:r>
                  <a:rPr lang="de-DE" sz="1000" b="1" dirty="0">
                    <a:latin typeface="Lato" charset="0"/>
                    <a:ea typeface="Lato" charset="0"/>
                    <a:cs typeface="Lato" charset="0"/>
                  </a:rPr>
                  <a:t>2310,61</a:t>
                </a:r>
              </a:p>
            </p:txBody>
          </p:sp>
          <p:sp>
            <p:nvSpPr>
              <p:cNvPr id="60" name=" 59"/>
              <p:cNvSpPr/>
              <p:nvPr/>
            </p:nvSpPr>
            <p:spPr bwMode="auto">
              <a:xfrm>
                <a:off x="1353855" y="1923678"/>
                <a:ext cx="1898303" cy="216023"/>
              </a:xfrm>
            </p:spPr>
            <p:txBody>
              <a:bodyPr rot="0" spcFirstLastPara="0" vertOverflow="overflow" horzOverflow="clip" vert="horz" wrap="square" lIns="91440" tIns="45720" rIns="91440" bIns="45720" numCol="1" spcCol="0" rtlCol="0" fromWordArt="0" anchor="t" anchorCtr="0" forceAA="0" compatLnSpc="1">
                <a:prstTxWarp prst="textNoShape">
                  <a:avLst/>
                </a:prstTxWarp>
                <a:noAutofit/>
              </a:bodyPr>
              <a:lstStyle/>
              <a:p>
                <a:pPr>
                  <a:defRPr/>
                </a:pPr>
                <a:r>
                  <a:rPr lang="de-DE" sz="1000" b="1" dirty="0">
                    <a:latin typeface="Lato" charset="0"/>
                    <a:ea typeface="Lato" charset="0"/>
                    <a:cs typeface="Lato" charset="0"/>
                  </a:rPr>
                  <a:t>Weltweit</a:t>
                </a:r>
              </a:p>
            </p:txBody>
          </p:sp>
        </p:grpSp>
        <p:grpSp>
          <p:nvGrpSpPr>
            <p:cNvPr id="61" name="Gruppierung 60"/>
            <p:cNvGrpSpPr/>
            <p:nvPr/>
          </p:nvGrpSpPr>
          <p:grpSpPr>
            <a:xfrm>
              <a:off x="987731" y="1851669"/>
              <a:ext cx="3272822" cy="226504"/>
              <a:chOff x="987731" y="1913198"/>
              <a:chExt cx="3272822" cy="226504"/>
            </a:xfrm>
          </p:grpSpPr>
          <p:grpSp>
            <p:nvGrpSpPr>
              <p:cNvPr id="62" name="Gruppierung 61"/>
              <p:cNvGrpSpPr/>
              <p:nvPr/>
            </p:nvGrpSpPr>
            <p:grpSpPr>
              <a:xfrm>
                <a:off x="1186423" y="1913198"/>
                <a:ext cx="3074130" cy="226504"/>
                <a:chOff x="1353855" y="1923678"/>
                <a:chExt cx="3074130" cy="216023"/>
              </a:xfrm>
            </p:grpSpPr>
            <p:sp>
              <p:nvSpPr>
                <p:cNvPr id="64" name=" 63"/>
                <p:cNvSpPr/>
                <p:nvPr/>
              </p:nvSpPr>
              <p:spPr bwMode="auto">
                <a:xfrm>
                  <a:off x="3252159" y="1923678"/>
                  <a:ext cx="1175826" cy="216023"/>
                </a:xfrm>
              </p:spPr>
              <p:txBody>
                <a:bodyPr rot="0" spcFirstLastPara="0" vertOverflow="overflow" horzOverflow="clip" vert="horz" wrap="square" lIns="91440" tIns="45720" rIns="91440" bIns="45720" numCol="1" spcCol="0" rtlCol="0" fromWordArt="0" anchor="t" anchorCtr="0" forceAA="0" compatLnSpc="1">
                  <a:prstTxWarp prst="textNoShape">
                    <a:avLst/>
                  </a:prstTxWarp>
                  <a:noAutofit/>
                </a:bodyPr>
                <a:lstStyle/>
                <a:p>
                  <a:pPr algn="r">
                    <a:defRPr/>
                  </a:pPr>
                  <a:r>
                    <a:rPr lang="de-DE" sz="1000" dirty="0">
                      <a:latin typeface="Lato" charset="0"/>
                      <a:ea typeface="Lato" charset="0"/>
                      <a:cs typeface="Lato" charset="0"/>
                    </a:rPr>
                    <a:t>885,87</a:t>
                  </a:r>
                </a:p>
              </p:txBody>
            </p:sp>
            <p:sp>
              <p:nvSpPr>
                <p:cNvPr id="65" name=" 64"/>
                <p:cNvSpPr/>
                <p:nvPr/>
              </p:nvSpPr>
              <p:spPr bwMode="auto">
                <a:xfrm>
                  <a:off x="1353855" y="1923678"/>
                  <a:ext cx="1898303" cy="216023"/>
                </a:xfrm>
              </p:spPr>
              <p:txBody>
                <a:bodyPr rot="0" spcFirstLastPara="0" vertOverflow="overflow" horzOverflow="clip" vert="horz" wrap="square" lIns="91440" tIns="45720" rIns="91440" bIns="45720" numCol="1" spcCol="0" rtlCol="0" fromWordArt="0" anchor="t" anchorCtr="0" forceAA="0" compatLnSpc="1">
                  <a:prstTxWarp prst="textNoShape">
                    <a:avLst/>
                  </a:prstTxWarp>
                  <a:noAutofit/>
                </a:bodyPr>
                <a:lstStyle/>
                <a:p>
                  <a:pPr>
                    <a:defRPr/>
                  </a:pPr>
                  <a:r>
                    <a:rPr lang="de-DE" sz="1000" dirty="0">
                      <a:latin typeface="Lato" charset="0"/>
                      <a:ea typeface="Lato" charset="0"/>
                      <a:cs typeface="Lato" charset="0"/>
                    </a:rPr>
                    <a:t>China</a:t>
                  </a:r>
                </a:p>
              </p:txBody>
            </p:sp>
          </p:grpSp>
          <p:pic>
            <p:nvPicPr>
              <p:cNvPr id="63" name="Grafik 1125453865"/>
              <p:cNvPicPr>
                <a:picLocks noChangeAspect="1"/>
              </p:cNvPicPr>
              <p:nvPr/>
            </p:nvPicPr>
            <p:blipFill rotWithShape="1">
              <a:blip r:embed="rId4"/>
              <a:srcRect l="17241" t="26279" r="78350" b="71362"/>
              <a:stretch/>
            </p:blipFill>
            <p:spPr bwMode="auto">
              <a:xfrm>
                <a:off x="987731" y="1995686"/>
                <a:ext cx="146050" cy="85726"/>
              </a:xfrm>
              <a:prstGeom prst="rect">
                <a:avLst/>
              </a:prstGeom>
            </p:spPr>
          </p:pic>
        </p:grpSp>
        <p:grpSp>
          <p:nvGrpSpPr>
            <p:cNvPr id="66" name="Gruppierung 65"/>
            <p:cNvGrpSpPr/>
            <p:nvPr/>
          </p:nvGrpSpPr>
          <p:grpSpPr>
            <a:xfrm>
              <a:off x="987731" y="2090988"/>
              <a:ext cx="3272822" cy="226504"/>
              <a:chOff x="987731" y="1913198"/>
              <a:chExt cx="3272822" cy="226504"/>
            </a:xfrm>
          </p:grpSpPr>
          <p:grpSp>
            <p:nvGrpSpPr>
              <p:cNvPr id="67" name="Gruppierung 66"/>
              <p:cNvGrpSpPr/>
              <p:nvPr/>
            </p:nvGrpSpPr>
            <p:grpSpPr>
              <a:xfrm>
                <a:off x="1186423" y="1913198"/>
                <a:ext cx="3074130" cy="226504"/>
                <a:chOff x="1353855" y="1923678"/>
                <a:chExt cx="3074130" cy="216023"/>
              </a:xfrm>
            </p:grpSpPr>
            <p:sp>
              <p:nvSpPr>
                <p:cNvPr id="69" name=" 68"/>
                <p:cNvSpPr/>
                <p:nvPr/>
              </p:nvSpPr>
              <p:spPr bwMode="auto">
                <a:xfrm>
                  <a:off x="3252159" y="1923678"/>
                  <a:ext cx="1175826" cy="216023"/>
                </a:xfrm>
              </p:spPr>
              <p:txBody>
                <a:bodyPr rot="0" spcFirstLastPara="0" vertOverflow="overflow" horzOverflow="clip" vert="horz" wrap="square" lIns="91440" tIns="45720" rIns="91440" bIns="45720" numCol="1" spcCol="0" rtlCol="0" fromWordArt="0" anchor="t" anchorCtr="0" forceAA="0" compatLnSpc="1">
                  <a:prstTxWarp prst="textNoShape">
                    <a:avLst/>
                  </a:prstTxWarp>
                  <a:noAutofit/>
                </a:bodyPr>
                <a:lstStyle/>
                <a:p>
                  <a:pPr algn="r">
                    <a:defRPr/>
                  </a:pPr>
                  <a:r>
                    <a:rPr lang="de-DE" sz="1000" dirty="0">
                      <a:latin typeface="Lato" charset="0"/>
                      <a:ea typeface="Lato" charset="0"/>
                      <a:cs typeface="Lato" charset="0"/>
                    </a:rPr>
                    <a:t>425,23</a:t>
                  </a:r>
                </a:p>
              </p:txBody>
            </p:sp>
            <p:sp>
              <p:nvSpPr>
                <p:cNvPr id="70" name=" 69"/>
                <p:cNvSpPr/>
                <p:nvPr/>
              </p:nvSpPr>
              <p:spPr bwMode="auto">
                <a:xfrm>
                  <a:off x="1353855" y="1923678"/>
                  <a:ext cx="1898303" cy="216023"/>
                </a:xfrm>
              </p:spPr>
              <p:txBody>
                <a:bodyPr rot="0" spcFirstLastPara="0" vertOverflow="overflow" horzOverflow="clip" vert="horz" wrap="square" lIns="91440" tIns="45720" rIns="91440" bIns="45720" numCol="1" spcCol="0" rtlCol="0" fromWordArt="0" anchor="t" anchorCtr="0" forceAA="0" compatLnSpc="1">
                  <a:prstTxWarp prst="textNoShape">
                    <a:avLst/>
                  </a:prstTxWarp>
                  <a:noAutofit/>
                </a:bodyPr>
                <a:lstStyle/>
                <a:p>
                  <a:pPr>
                    <a:defRPr/>
                  </a:pPr>
                  <a:r>
                    <a:rPr lang="de-DE" sz="1000" dirty="0">
                      <a:latin typeface="Lato" charset="0"/>
                      <a:ea typeface="Lato" charset="0"/>
                      <a:cs typeface="Lato" charset="0"/>
                    </a:rPr>
                    <a:t>USA</a:t>
                  </a:r>
                </a:p>
              </p:txBody>
            </p:sp>
          </p:grpSp>
          <p:pic>
            <p:nvPicPr>
              <p:cNvPr id="68" name="Grafik 1125453865"/>
              <p:cNvPicPr>
                <a:picLocks noChangeAspect="1"/>
              </p:cNvPicPr>
              <p:nvPr/>
            </p:nvPicPr>
            <p:blipFill rotWithShape="1">
              <a:blip r:embed="rId4"/>
              <a:srcRect l="17241" t="32513" r="78350" b="65128"/>
              <a:stretch/>
            </p:blipFill>
            <p:spPr bwMode="auto">
              <a:xfrm>
                <a:off x="987731" y="1995234"/>
                <a:ext cx="146050" cy="85726"/>
              </a:xfrm>
              <a:prstGeom prst="rect">
                <a:avLst/>
              </a:prstGeom>
            </p:spPr>
          </p:pic>
        </p:grpSp>
        <p:grpSp>
          <p:nvGrpSpPr>
            <p:cNvPr id="71" name="Gruppierung 70"/>
            <p:cNvGrpSpPr/>
            <p:nvPr/>
          </p:nvGrpSpPr>
          <p:grpSpPr>
            <a:xfrm>
              <a:off x="987731" y="2330307"/>
              <a:ext cx="3272822" cy="226504"/>
              <a:chOff x="987731" y="1913198"/>
              <a:chExt cx="3272822" cy="226504"/>
            </a:xfrm>
          </p:grpSpPr>
          <p:grpSp>
            <p:nvGrpSpPr>
              <p:cNvPr id="72" name="Gruppierung 71"/>
              <p:cNvGrpSpPr/>
              <p:nvPr/>
            </p:nvGrpSpPr>
            <p:grpSpPr>
              <a:xfrm>
                <a:off x="1186423" y="1913198"/>
                <a:ext cx="3074130" cy="226504"/>
                <a:chOff x="1353855" y="1923678"/>
                <a:chExt cx="3074130" cy="216023"/>
              </a:xfrm>
            </p:grpSpPr>
            <p:sp>
              <p:nvSpPr>
                <p:cNvPr id="74" name=" 73"/>
                <p:cNvSpPr/>
                <p:nvPr/>
              </p:nvSpPr>
              <p:spPr bwMode="auto">
                <a:xfrm>
                  <a:off x="3252159" y="1923678"/>
                  <a:ext cx="1175826" cy="216023"/>
                </a:xfrm>
              </p:spPr>
              <p:txBody>
                <a:bodyPr rot="0" spcFirstLastPara="0" vertOverflow="overflow" horzOverflow="clip" vert="horz" wrap="square" lIns="91440" tIns="45720" rIns="91440" bIns="45720" numCol="1" spcCol="0" rtlCol="0" fromWordArt="0" anchor="t" anchorCtr="0" forceAA="0" compatLnSpc="1">
                  <a:prstTxWarp prst="textNoShape">
                    <a:avLst/>
                  </a:prstTxWarp>
                  <a:noAutofit/>
                </a:bodyPr>
                <a:lstStyle/>
                <a:p>
                  <a:pPr algn="r">
                    <a:defRPr/>
                  </a:pPr>
                  <a:r>
                    <a:rPr lang="de-DE" sz="1000" dirty="0">
                      <a:latin typeface="Lato" charset="0"/>
                      <a:ea typeface="Lato" charset="0"/>
                      <a:cs typeface="Lato" charset="0"/>
                    </a:rPr>
                    <a:t>137,32</a:t>
                  </a:r>
                </a:p>
              </p:txBody>
            </p:sp>
            <p:sp>
              <p:nvSpPr>
                <p:cNvPr id="75" name=" 74"/>
                <p:cNvSpPr/>
                <p:nvPr/>
              </p:nvSpPr>
              <p:spPr bwMode="auto">
                <a:xfrm>
                  <a:off x="1353855" y="1923678"/>
                  <a:ext cx="1898303" cy="216023"/>
                </a:xfrm>
              </p:spPr>
              <p:txBody>
                <a:bodyPr rot="0" spcFirstLastPara="0" vertOverflow="overflow" horzOverflow="clip" vert="horz" wrap="square" lIns="91440" tIns="45720" rIns="91440" bIns="45720" numCol="1" spcCol="0" rtlCol="0" fromWordArt="0" anchor="t" anchorCtr="0" forceAA="0" compatLnSpc="1">
                  <a:prstTxWarp prst="textNoShape">
                    <a:avLst/>
                  </a:prstTxWarp>
                  <a:noAutofit/>
                </a:bodyPr>
                <a:lstStyle/>
                <a:p>
                  <a:pPr>
                    <a:defRPr/>
                  </a:pPr>
                  <a:r>
                    <a:rPr lang="de-DE" sz="1000" dirty="0">
                      <a:latin typeface="Lato" charset="0"/>
                      <a:ea typeface="Lato" charset="0"/>
                      <a:cs typeface="Lato" charset="0"/>
                    </a:rPr>
                    <a:t>Deutschland</a:t>
                  </a:r>
                </a:p>
              </p:txBody>
            </p:sp>
          </p:grpSp>
          <p:pic>
            <p:nvPicPr>
              <p:cNvPr id="73" name="Grafik 1125453865"/>
              <p:cNvPicPr>
                <a:picLocks noChangeAspect="1"/>
              </p:cNvPicPr>
              <p:nvPr/>
            </p:nvPicPr>
            <p:blipFill rotWithShape="1">
              <a:blip r:embed="rId4"/>
              <a:srcRect l="17241" t="39099" r="78350" b="58542"/>
              <a:stretch/>
            </p:blipFill>
            <p:spPr bwMode="auto">
              <a:xfrm>
                <a:off x="987731" y="1995686"/>
                <a:ext cx="146050" cy="85726"/>
              </a:xfrm>
              <a:prstGeom prst="rect">
                <a:avLst/>
              </a:prstGeom>
            </p:spPr>
          </p:pic>
        </p:grpSp>
        <p:grpSp>
          <p:nvGrpSpPr>
            <p:cNvPr id="76" name="Gruppierung 75"/>
            <p:cNvGrpSpPr/>
            <p:nvPr/>
          </p:nvGrpSpPr>
          <p:grpSpPr>
            <a:xfrm>
              <a:off x="987731" y="2569626"/>
              <a:ext cx="3272822" cy="226504"/>
              <a:chOff x="987731" y="1913198"/>
              <a:chExt cx="3272822" cy="226504"/>
            </a:xfrm>
          </p:grpSpPr>
          <p:grpSp>
            <p:nvGrpSpPr>
              <p:cNvPr id="77" name="Gruppierung 76"/>
              <p:cNvGrpSpPr/>
              <p:nvPr/>
            </p:nvGrpSpPr>
            <p:grpSpPr>
              <a:xfrm>
                <a:off x="1186423" y="1913198"/>
                <a:ext cx="3074130" cy="226504"/>
                <a:chOff x="1353855" y="1923678"/>
                <a:chExt cx="3074130" cy="216023"/>
              </a:xfrm>
            </p:grpSpPr>
            <p:sp>
              <p:nvSpPr>
                <p:cNvPr id="79" name=" 78"/>
                <p:cNvSpPr/>
                <p:nvPr/>
              </p:nvSpPr>
              <p:spPr bwMode="auto">
                <a:xfrm>
                  <a:off x="3252159" y="1923678"/>
                  <a:ext cx="1175826" cy="216023"/>
                </a:xfrm>
              </p:spPr>
              <p:txBody>
                <a:bodyPr rot="0" spcFirstLastPara="0" vertOverflow="overflow" horzOverflow="clip" vert="horz" wrap="square" lIns="91440" tIns="45720" rIns="91440" bIns="45720" numCol="1" spcCol="0" rtlCol="0" fromWordArt="0" anchor="t" anchorCtr="0" forceAA="0" compatLnSpc="1">
                  <a:prstTxWarp prst="textNoShape">
                    <a:avLst/>
                  </a:prstTxWarp>
                  <a:noAutofit/>
                </a:bodyPr>
                <a:lstStyle/>
                <a:p>
                  <a:pPr algn="r">
                    <a:defRPr/>
                  </a:pPr>
                  <a:r>
                    <a:rPr lang="de-DE" sz="1000" dirty="0">
                      <a:latin typeface="Lato" charset="0"/>
                      <a:ea typeface="Lato" charset="0"/>
                      <a:cs typeface="Lato" charset="0"/>
                    </a:rPr>
                    <a:t>95,51</a:t>
                  </a:r>
                </a:p>
              </p:txBody>
            </p:sp>
            <p:sp>
              <p:nvSpPr>
                <p:cNvPr id="80" name=" 79"/>
                <p:cNvSpPr/>
                <p:nvPr/>
              </p:nvSpPr>
              <p:spPr bwMode="auto">
                <a:xfrm>
                  <a:off x="1353855" y="1923678"/>
                  <a:ext cx="1898303" cy="216023"/>
                </a:xfrm>
              </p:spPr>
              <p:txBody>
                <a:bodyPr rot="0" spcFirstLastPara="0" vertOverflow="overflow" horzOverflow="clip" vert="horz" wrap="square" lIns="91440" tIns="45720" rIns="91440" bIns="45720" numCol="1" spcCol="0" rtlCol="0" fromWordArt="0" anchor="t" anchorCtr="0" forceAA="0" compatLnSpc="1">
                  <a:prstTxWarp prst="textNoShape">
                    <a:avLst/>
                  </a:prstTxWarp>
                  <a:noAutofit/>
                </a:bodyPr>
                <a:lstStyle/>
                <a:p>
                  <a:pPr>
                    <a:defRPr/>
                  </a:pPr>
                  <a:r>
                    <a:rPr lang="de-DE" sz="1000" dirty="0">
                      <a:latin typeface="Lato" charset="0"/>
                      <a:ea typeface="Lato" charset="0"/>
                      <a:cs typeface="Lato" charset="0"/>
                    </a:rPr>
                    <a:t>Brasilien</a:t>
                  </a:r>
                </a:p>
              </p:txBody>
            </p:sp>
          </p:grpSp>
          <p:pic>
            <p:nvPicPr>
              <p:cNvPr id="78" name="Grafik 1125453865"/>
              <p:cNvPicPr>
                <a:picLocks noChangeAspect="1"/>
              </p:cNvPicPr>
              <p:nvPr/>
            </p:nvPicPr>
            <p:blipFill rotWithShape="1">
              <a:blip r:embed="rId4"/>
              <a:srcRect l="17241" t="45097" r="78350" b="52544"/>
              <a:stretch/>
            </p:blipFill>
            <p:spPr bwMode="auto">
              <a:xfrm>
                <a:off x="987731" y="1995686"/>
                <a:ext cx="146050" cy="85726"/>
              </a:xfrm>
              <a:prstGeom prst="rect">
                <a:avLst/>
              </a:prstGeom>
            </p:spPr>
          </p:pic>
        </p:grpSp>
        <p:grpSp>
          <p:nvGrpSpPr>
            <p:cNvPr id="81" name="Gruppierung 80"/>
            <p:cNvGrpSpPr/>
            <p:nvPr/>
          </p:nvGrpSpPr>
          <p:grpSpPr>
            <a:xfrm>
              <a:off x="987731" y="2808945"/>
              <a:ext cx="3272822" cy="226504"/>
              <a:chOff x="987731" y="1913198"/>
              <a:chExt cx="3272822" cy="226504"/>
            </a:xfrm>
          </p:grpSpPr>
          <p:grpSp>
            <p:nvGrpSpPr>
              <p:cNvPr id="82" name="Gruppierung 81"/>
              <p:cNvGrpSpPr/>
              <p:nvPr/>
            </p:nvGrpSpPr>
            <p:grpSpPr>
              <a:xfrm>
                <a:off x="1186423" y="1913198"/>
                <a:ext cx="3074130" cy="226504"/>
                <a:chOff x="1353855" y="1923678"/>
                <a:chExt cx="3074130" cy="216023"/>
              </a:xfrm>
            </p:grpSpPr>
            <p:sp>
              <p:nvSpPr>
                <p:cNvPr id="84" name=" 83"/>
                <p:cNvSpPr/>
                <p:nvPr/>
              </p:nvSpPr>
              <p:spPr bwMode="auto">
                <a:xfrm>
                  <a:off x="3252159" y="1923678"/>
                  <a:ext cx="1175826" cy="216023"/>
                </a:xfrm>
              </p:spPr>
              <p:txBody>
                <a:bodyPr rot="0" spcFirstLastPara="0" vertOverflow="overflow" horzOverflow="clip" vert="horz" wrap="square" lIns="91440" tIns="45720" rIns="91440" bIns="45720" numCol="1" spcCol="0" rtlCol="0" fromWordArt="0" anchor="t" anchorCtr="0" forceAA="0" compatLnSpc="1">
                  <a:prstTxWarp prst="textNoShape">
                    <a:avLst/>
                  </a:prstTxWarp>
                  <a:noAutofit/>
                </a:bodyPr>
                <a:lstStyle/>
                <a:p>
                  <a:pPr algn="r">
                    <a:defRPr/>
                  </a:pPr>
                  <a:r>
                    <a:rPr lang="de-DE" sz="1000" dirty="0">
                      <a:latin typeface="Lato" charset="0"/>
                      <a:ea typeface="Lato" charset="0"/>
                      <a:cs typeface="Lato" charset="0"/>
                    </a:rPr>
                    <a:t>82,31</a:t>
                  </a:r>
                </a:p>
              </p:txBody>
            </p:sp>
            <p:sp>
              <p:nvSpPr>
                <p:cNvPr id="85" name=" 84"/>
                <p:cNvSpPr/>
                <p:nvPr/>
              </p:nvSpPr>
              <p:spPr bwMode="auto">
                <a:xfrm>
                  <a:off x="1353855" y="1923678"/>
                  <a:ext cx="1898303" cy="216023"/>
                </a:xfrm>
              </p:spPr>
              <p:txBody>
                <a:bodyPr rot="0" spcFirstLastPara="0" vertOverflow="overflow" horzOverflow="clip" vert="horz" wrap="square" lIns="91440" tIns="45720" rIns="91440" bIns="45720" numCol="1" spcCol="0" rtlCol="0" fromWordArt="0" anchor="t" anchorCtr="0" forceAA="0" compatLnSpc="1">
                  <a:prstTxWarp prst="textNoShape">
                    <a:avLst/>
                  </a:prstTxWarp>
                  <a:noAutofit/>
                </a:bodyPr>
                <a:lstStyle/>
                <a:p>
                  <a:pPr>
                    <a:defRPr/>
                  </a:pPr>
                  <a:r>
                    <a:rPr lang="de-DE" sz="1000" dirty="0">
                      <a:latin typeface="Lato" charset="0"/>
                      <a:ea typeface="Lato" charset="0"/>
                      <a:cs typeface="Lato" charset="0"/>
                    </a:rPr>
                    <a:t>Großbritannien</a:t>
                  </a:r>
                </a:p>
              </p:txBody>
            </p:sp>
          </p:grpSp>
          <p:pic>
            <p:nvPicPr>
              <p:cNvPr id="83" name="Grafik 1125453865"/>
              <p:cNvPicPr>
                <a:picLocks noChangeAspect="1"/>
              </p:cNvPicPr>
              <p:nvPr/>
            </p:nvPicPr>
            <p:blipFill rotWithShape="1">
              <a:blip r:embed="rId4"/>
              <a:srcRect l="17241" t="51299" r="78350" b="46342"/>
              <a:stretch/>
            </p:blipFill>
            <p:spPr bwMode="auto">
              <a:xfrm>
                <a:off x="987731" y="1995686"/>
                <a:ext cx="146050" cy="85726"/>
              </a:xfrm>
              <a:prstGeom prst="rect">
                <a:avLst/>
              </a:prstGeom>
            </p:spPr>
          </p:pic>
        </p:grpSp>
        <p:grpSp>
          <p:nvGrpSpPr>
            <p:cNvPr id="86" name="Gruppierung 85"/>
            <p:cNvGrpSpPr/>
            <p:nvPr/>
          </p:nvGrpSpPr>
          <p:grpSpPr>
            <a:xfrm>
              <a:off x="987731" y="3048264"/>
              <a:ext cx="3272822" cy="226504"/>
              <a:chOff x="987731" y="1913198"/>
              <a:chExt cx="3272822" cy="226504"/>
            </a:xfrm>
          </p:grpSpPr>
          <p:grpSp>
            <p:nvGrpSpPr>
              <p:cNvPr id="87" name="Gruppierung 86"/>
              <p:cNvGrpSpPr/>
              <p:nvPr/>
            </p:nvGrpSpPr>
            <p:grpSpPr>
              <a:xfrm>
                <a:off x="1186423" y="1913198"/>
                <a:ext cx="3074130" cy="226504"/>
                <a:chOff x="1353855" y="1923678"/>
                <a:chExt cx="3074130" cy="216023"/>
              </a:xfrm>
            </p:grpSpPr>
            <p:sp>
              <p:nvSpPr>
                <p:cNvPr id="89" name=" 88"/>
                <p:cNvSpPr/>
                <p:nvPr/>
              </p:nvSpPr>
              <p:spPr bwMode="auto">
                <a:xfrm>
                  <a:off x="3252159" y="1923678"/>
                  <a:ext cx="1175826" cy="216023"/>
                </a:xfrm>
              </p:spPr>
              <p:txBody>
                <a:bodyPr rot="0" spcFirstLastPara="0" vertOverflow="overflow" horzOverflow="clip" vert="horz" wrap="square" lIns="91440" tIns="45720" rIns="91440" bIns="45720" numCol="1" spcCol="0" rtlCol="0" fromWordArt="0" anchor="t" anchorCtr="0" forceAA="0" compatLnSpc="1">
                  <a:prstTxWarp prst="textNoShape">
                    <a:avLst/>
                  </a:prstTxWarp>
                  <a:noAutofit/>
                </a:bodyPr>
                <a:lstStyle/>
                <a:p>
                  <a:pPr algn="r">
                    <a:defRPr/>
                  </a:pPr>
                  <a:r>
                    <a:rPr lang="de-DE" sz="1000" dirty="0">
                      <a:latin typeface="Lato" charset="0"/>
                      <a:ea typeface="Lato" charset="0"/>
                      <a:cs typeface="Lato" charset="0"/>
                    </a:rPr>
                    <a:t>82,11</a:t>
                  </a:r>
                </a:p>
              </p:txBody>
            </p:sp>
            <p:sp>
              <p:nvSpPr>
                <p:cNvPr id="90" name=" 89"/>
                <p:cNvSpPr/>
                <p:nvPr/>
              </p:nvSpPr>
              <p:spPr bwMode="auto">
                <a:xfrm>
                  <a:off x="1353855" y="1923678"/>
                  <a:ext cx="1898303" cy="216023"/>
                </a:xfrm>
              </p:spPr>
              <p:txBody>
                <a:bodyPr rot="0" spcFirstLastPara="0" vertOverflow="overflow" horzOverflow="clip" vert="horz" wrap="square" lIns="91440" tIns="45720" rIns="91440" bIns="45720" numCol="1" spcCol="0" rtlCol="0" fromWordArt="0" anchor="t" anchorCtr="0" forceAA="0" compatLnSpc="1">
                  <a:prstTxWarp prst="textNoShape">
                    <a:avLst/>
                  </a:prstTxWarp>
                  <a:noAutofit/>
                </a:bodyPr>
                <a:lstStyle/>
                <a:p>
                  <a:pPr>
                    <a:defRPr/>
                  </a:pPr>
                  <a:r>
                    <a:rPr lang="de-DE" sz="1000" dirty="0">
                      <a:latin typeface="Lato" charset="0"/>
                      <a:ea typeface="Lato" charset="0"/>
                      <a:cs typeface="Lato" charset="0"/>
                    </a:rPr>
                    <a:t>Indien</a:t>
                  </a:r>
                </a:p>
              </p:txBody>
            </p:sp>
          </p:grpSp>
          <p:pic>
            <p:nvPicPr>
              <p:cNvPr id="88" name="Grafik 1125453865"/>
              <p:cNvPicPr>
                <a:picLocks noChangeAspect="1"/>
              </p:cNvPicPr>
              <p:nvPr/>
            </p:nvPicPr>
            <p:blipFill rotWithShape="1">
              <a:blip r:embed="rId4"/>
              <a:srcRect l="17241" t="57362" r="78350" b="40279"/>
              <a:stretch/>
            </p:blipFill>
            <p:spPr bwMode="auto">
              <a:xfrm>
                <a:off x="987731" y="1995686"/>
                <a:ext cx="146050" cy="85726"/>
              </a:xfrm>
              <a:prstGeom prst="rect">
                <a:avLst/>
              </a:prstGeom>
            </p:spPr>
          </p:pic>
        </p:grpSp>
        <p:grpSp>
          <p:nvGrpSpPr>
            <p:cNvPr id="126" name="Gruppierung 125"/>
            <p:cNvGrpSpPr/>
            <p:nvPr/>
          </p:nvGrpSpPr>
          <p:grpSpPr>
            <a:xfrm>
              <a:off x="987731" y="3287583"/>
              <a:ext cx="3272822" cy="187194"/>
              <a:chOff x="987731" y="1913198"/>
              <a:chExt cx="3272822" cy="226504"/>
            </a:xfrm>
          </p:grpSpPr>
          <p:grpSp>
            <p:nvGrpSpPr>
              <p:cNvPr id="127" name="Gruppierung 126"/>
              <p:cNvGrpSpPr/>
              <p:nvPr/>
            </p:nvGrpSpPr>
            <p:grpSpPr>
              <a:xfrm>
                <a:off x="1186423" y="1913198"/>
                <a:ext cx="3074130" cy="226504"/>
                <a:chOff x="1353855" y="1923678"/>
                <a:chExt cx="3074130" cy="216023"/>
              </a:xfrm>
            </p:grpSpPr>
            <p:sp>
              <p:nvSpPr>
                <p:cNvPr id="129" name=" 128"/>
                <p:cNvSpPr/>
                <p:nvPr/>
              </p:nvSpPr>
              <p:spPr bwMode="auto">
                <a:xfrm>
                  <a:off x="3252159" y="1923678"/>
                  <a:ext cx="1175826" cy="216023"/>
                </a:xfrm>
              </p:spPr>
              <p:txBody>
                <a:bodyPr rot="0" spcFirstLastPara="0" vertOverflow="overflow" horzOverflow="clip" vert="horz" wrap="square" lIns="91440" tIns="45720" rIns="91440" bIns="45720" numCol="1" spcCol="0" rtlCol="0" fromWordArt="0" anchor="t" anchorCtr="0" forceAA="0" compatLnSpc="1">
                  <a:prstTxWarp prst="textNoShape">
                    <a:avLst/>
                  </a:prstTxWarp>
                  <a:noAutofit/>
                </a:bodyPr>
                <a:lstStyle/>
                <a:p>
                  <a:pPr algn="r">
                    <a:defRPr/>
                  </a:pPr>
                  <a:r>
                    <a:rPr lang="de-DE" sz="1000" dirty="0">
                      <a:latin typeface="Lato" charset="0"/>
                      <a:ea typeface="Lato" charset="0"/>
                      <a:cs typeface="Lato" charset="0"/>
                    </a:rPr>
                    <a:t>64,13</a:t>
                  </a:r>
                </a:p>
              </p:txBody>
            </p:sp>
            <p:sp>
              <p:nvSpPr>
                <p:cNvPr id="130" name=" 129"/>
                <p:cNvSpPr/>
                <p:nvPr/>
              </p:nvSpPr>
              <p:spPr bwMode="auto">
                <a:xfrm>
                  <a:off x="1353855" y="1923678"/>
                  <a:ext cx="1898303" cy="216023"/>
                </a:xfrm>
              </p:spPr>
              <p:txBody>
                <a:bodyPr rot="0" spcFirstLastPara="0" vertOverflow="overflow" horzOverflow="clip" vert="horz" wrap="square" lIns="91440" tIns="45720" rIns="91440" bIns="45720" numCol="1" spcCol="0" rtlCol="0" fromWordArt="0" anchor="t" anchorCtr="0" forceAA="0" compatLnSpc="1">
                  <a:prstTxWarp prst="textNoShape">
                    <a:avLst/>
                  </a:prstTxWarp>
                  <a:noAutofit/>
                </a:bodyPr>
                <a:lstStyle/>
                <a:p>
                  <a:pPr>
                    <a:defRPr/>
                  </a:pPr>
                  <a:r>
                    <a:rPr lang="de-DE" sz="1000" dirty="0">
                      <a:latin typeface="Lato" charset="0"/>
                      <a:ea typeface="Lato" charset="0"/>
                      <a:cs typeface="Lato" charset="0"/>
                    </a:rPr>
                    <a:t>Spanien</a:t>
                  </a:r>
                </a:p>
              </p:txBody>
            </p:sp>
          </p:grpSp>
          <p:pic>
            <p:nvPicPr>
              <p:cNvPr id="128" name="Grafik 1125453865"/>
              <p:cNvPicPr>
                <a:picLocks noChangeAspect="1"/>
              </p:cNvPicPr>
              <p:nvPr/>
            </p:nvPicPr>
            <p:blipFill rotWithShape="1">
              <a:blip r:embed="rId4"/>
              <a:srcRect l="17241" t="63838" r="78350" b="33803"/>
              <a:stretch/>
            </p:blipFill>
            <p:spPr bwMode="auto">
              <a:xfrm>
                <a:off x="987731" y="2024675"/>
                <a:ext cx="146050" cy="85726"/>
              </a:xfrm>
              <a:prstGeom prst="rect">
                <a:avLst/>
              </a:prstGeom>
            </p:spPr>
          </p:pic>
        </p:grpSp>
        <p:grpSp>
          <p:nvGrpSpPr>
            <p:cNvPr id="131" name="Gruppierung 130"/>
            <p:cNvGrpSpPr/>
            <p:nvPr/>
          </p:nvGrpSpPr>
          <p:grpSpPr>
            <a:xfrm>
              <a:off x="987731" y="3519394"/>
              <a:ext cx="3272822" cy="187194"/>
              <a:chOff x="987731" y="1913198"/>
              <a:chExt cx="3272822" cy="226504"/>
            </a:xfrm>
          </p:grpSpPr>
          <p:grpSp>
            <p:nvGrpSpPr>
              <p:cNvPr id="132" name="Gruppierung 131"/>
              <p:cNvGrpSpPr/>
              <p:nvPr/>
            </p:nvGrpSpPr>
            <p:grpSpPr>
              <a:xfrm>
                <a:off x="1186423" y="1913198"/>
                <a:ext cx="3074130" cy="226504"/>
                <a:chOff x="1353855" y="1923678"/>
                <a:chExt cx="3074130" cy="216023"/>
              </a:xfrm>
            </p:grpSpPr>
            <p:sp>
              <p:nvSpPr>
                <p:cNvPr id="134" name=" 133"/>
                <p:cNvSpPr/>
                <p:nvPr/>
              </p:nvSpPr>
              <p:spPr bwMode="auto">
                <a:xfrm>
                  <a:off x="3252159" y="1923678"/>
                  <a:ext cx="1175826" cy="216023"/>
                </a:xfrm>
              </p:spPr>
              <p:txBody>
                <a:bodyPr rot="0" spcFirstLastPara="0" vertOverflow="overflow" horzOverflow="clip" vert="horz" wrap="square" lIns="91440" tIns="45720" rIns="91440" bIns="45720" numCol="1" spcCol="0" rtlCol="0" fromWordArt="0" anchor="t" anchorCtr="0" forceAA="0" compatLnSpc="1">
                  <a:prstTxWarp prst="textNoShape">
                    <a:avLst/>
                  </a:prstTxWarp>
                  <a:noAutofit/>
                </a:bodyPr>
                <a:lstStyle/>
                <a:p>
                  <a:pPr algn="r">
                    <a:defRPr/>
                  </a:pPr>
                  <a:r>
                    <a:rPr lang="de-DE" sz="1000" dirty="0">
                      <a:latin typeface="Lato" charset="0"/>
                      <a:ea typeface="Lato" charset="0"/>
                      <a:cs typeface="Lato" charset="0"/>
                    </a:rPr>
                    <a:t>48,61</a:t>
                  </a:r>
                </a:p>
              </p:txBody>
            </p:sp>
            <p:sp>
              <p:nvSpPr>
                <p:cNvPr id="135" name=" 134"/>
                <p:cNvSpPr/>
                <p:nvPr/>
              </p:nvSpPr>
              <p:spPr bwMode="auto">
                <a:xfrm>
                  <a:off x="1353855" y="1923678"/>
                  <a:ext cx="1898303" cy="216023"/>
                </a:xfrm>
              </p:spPr>
              <p:txBody>
                <a:bodyPr rot="0" spcFirstLastPara="0" vertOverflow="overflow" horzOverflow="clip" vert="horz" wrap="square" lIns="91440" tIns="45720" rIns="91440" bIns="45720" numCol="1" spcCol="0" rtlCol="0" fromWordArt="0" anchor="t" anchorCtr="0" forceAA="0" compatLnSpc="1">
                  <a:prstTxWarp prst="textNoShape">
                    <a:avLst/>
                  </a:prstTxWarp>
                  <a:noAutofit/>
                </a:bodyPr>
                <a:lstStyle/>
                <a:p>
                  <a:pPr>
                    <a:defRPr/>
                  </a:pPr>
                  <a:r>
                    <a:rPr lang="de-DE" sz="1000" dirty="0">
                      <a:latin typeface="Lato" charset="0"/>
                      <a:ea typeface="Lato" charset="0"/>
                      <a:cs typeface="Lato" charset="0"/>
                    </a:rPr>
                    <a:t>Frankreich</a:t>
                  </a:r>
                </a:p>
              </p:txBody>
            </p:sp>
          </p:grpSp>
          <p:pic>
            <p:nvPicPr>
              <p:cNvPr id="133" name="Grafik 1125453865"/>
              <p:cNvPicPr>
                <a:picLocks noChangeAspect="1"/>
              </p:cNvPicPr>
              <p:nvPr/>
            </p:nvPicPr>
            <p:blipFill rotWithShape="1">
              <a:blip r:embed="rId4"/>
              <a:srcRect l="17241" t="70152" r="78350" b="27489"/>
              <a:stretch/>
            </p:blipFill>
            <p:spPr bwMode="auto">
              <a:xfrm>
                <a:off x="987731" y="2026248"/>
                <a:ext cx="146050" cy="85726"/>
              </a:xfrm>
              <a:prstGeom prst="rect">
                <a:avLst/>
              </a:prstGeom>
            </p:spPr>
          </p:pic>
        </p:grpSp>
        <p:grpSp>
          <p:nvGrpSpPr>
            <p:cNvPr id="136" name="Gruppierung 135"/>
            <p:cNvGrpSpPr/>
            <p:nvPr/>
          </p:nvGrpSpPr>
          <p:grpSpPr>
            <a:xfrm>
              <a:off x="987731" y="3749799"/>
              <a:ext cx="3272822" cy="187194"/>
              <a:chOff x="987731" y="1913198"/>
              <a:chExt cx="3272822" cy="226504"/>
            </a:xfrm>
          </p:grpSpPr>
          <p:grpSp>
            <p:nvGrpSpPr>
              <p:cNvPr id="137" name="Gruppierung 136"/>
              <p:cNvGrpSpPr/>
              <p:nvPr/>
            </p:nvGrpSpPr>
            <p:grpSpPr>
              <a:xfrm>
                <a:off x="1186423" y="1913198"/>
                <a:ext cx="3074130" cy="226504"/>
                <a:chOff x="1353855" y="1923678"/>
                <a:chExt cx="3074130" cy="216023"/>
              </a:xfrm>
            </p:grpSpPr>
            <p:sp>
              <p:nvSpPr>
                <p:cNvPr id="139" name=" 138"/>
                <p:cNvSpPr/>
                <p:nvPr/>
              </p:nvSpPr>
              <p:spPr bwMode="auto">
                <a:xfrm>
                  <a:off x="3252159" y="1923678"/>
                  <a:ext cx="1175826" cy="216023"/>
                </a:xfrm>
              </p:spPr>
              <p:txBody>
                <a:bodyPr rot="0" spcFirstLastPara="0" vertOverflow="overflow" horzOverflow="clip" vert="horz" wrap="square" lIns="91440" tIns="45720" rIns="91440" bIns="45720" numCol="1" spcCol="0" rtlCol="0" fromWordArt="0" anchor="t" anchorCtr="0" forceAA="0" compatLnSpc="1">
                  <a:prstTxWarp prst="textNoShape">
                    <a:avLst/>
                  </a:prstTxWarp>
                  <a:noAutofit/>
                </a:bodyPr>
                <a:lstStyle/>
                <a:p>
                  <a:pPr algn="r">
                    <a:defRPr/>
                  </a:pPr>
                  <a:r>
                    <a:rPr lang="de-DE" sz="1000" dirty="0">
                      <a:latin typeface="Lato" charset="0"/>
                      <a:ea typeface="Lato" charset="0"/>
                      <a:cs typeface="Lato" charset="0"/>
                    </a:rPr>
                    <a:t>38,94</a:t>
                  </a:r>
                </a:p>
              </p:txBody>
            </p:sp>
            <p:sp>
              <p:nvSpPr>
                <p:cNvPr id="140" name=" 139"/>
                <p:cNvSpPr/>
                <p:nvPr/>
              </p:nvSpPr>
              <p:spPr bwMode="auto">
                <a:xfrm>
                  <a:off x="1353855" y="1923678"/>
                  <a:ext cx="1898303" cy="216023"/>
                </a:xfrm>
              </p:spPr>
              <p:txBody>
                <a:bodyPr rot="0" spcFirstLastPara="0" vertOverflow="overflow" horzOverflow="clip" vert="horz" wrap="square" lIns="91440" tIns="45720" rIns="91440" bIns="45720" numCol="1" spcCol="0" rtlCol="0" fromWordArt="0" anchor="t" anchorCtr="0" forceAA="0" compatLnSpc="1">
                  <a:prstTxWarp prst="textNoShape">
                    <a:avLst/>
                  </a:prstTxWarp>
                  <a:noAutofit/>
                </a:bodyPr>
                <a:lstStyle/>
                <a:p>
                  <a:pPr>
                    <a:defRPr/>
                  </a:pPr>
                  <a:r>
                    <a:rPr lang="de-DE" sz="1000" dirty="0">
                      <a:latin typeface="Lato" charset="0"/>
                      <a:ea typeface="Lato" charset="0"/>
                      <a:cs typeface="Lato" charset="0"/>
                    </a:rPr>
                    <a:t>Kanada</a:t>
                  </a:r>
                </a:p>
              </p:txBody>
            </p:sp>
          </p:grpSp>
          <p:pic>
            <p:nvPicPr>
              <p:cNvPr id="138" name="Grafik 1125453865"/>
              <p:cNvPicPr>
                <a:picLocks noChangeAspect="1"/>
              </p:cNvPicPr>
              <p:nvPr/>
            </p:nvPicPr>
            <p:blipFill rotWithShape="1">
              <a:blip r:embed="rId4"/>
              <a:srcRect l="17241" t="76327" r="78350" b="21314"/>
              <a:stretch/>
            </p:blipFill>
            <p:spPr bwMode="auto">
              <a:xfrm>
                <a:off x="987731" y="2030086"/>
                <a:ext cx="146050" cy="85726"/>
              </a:xfrm>
              <a:prstGeom prst="rect">
                <a:avLst/>
              </a:prstGeom>
            </p:spPr>
          </p:pic>
        </p:grpSp>
        <p:grpSp>
          <p:nvGrpSpPr>
            <p:cNvPr id="141" name="Gruppierung 140"/>
            <p:cNvGrpSpPr/>
            <p:nvPr/>
          </p:nvGrpSpPr>
          <p:grpSpPr>
            <a:xfrm>
              <a:off x="987731" y="3975208"/>
              <a:ext cx="3272822" cy="187194"/>
              <a:chOff x="987731" y="1913198"/>
              <a:chExt cx="3272822" cy="226504"/>
            </a:xfrm>
          </p:grpSpPr>
          <p:grpSp>
            <p:nvGrpSpPr>
              <p:cNvPr id="142" name="Gruppierung 141"/>
              <p:cNvGrpSpPr/>
              <p:nvPr/>
            </p:nvGrpSpPr>
            <p:grpSpPr>
              <a:xfrm>
                <a:off x="1186423" y="1913198"/>
                <a:ext cx="3074130" cy="226504"/>
                <a:chOff x="1353855" y="1923678"/>
                <a:chExt cx="3074130" cy="216023"/>
              </a:xfrm>
            </p:grpSpPr>
            <p:sp>
              <p:nvSpPr>
                <p:cNvPr id="144" name=" 143"/>
                <p:cNvSpPr/>
                <p:nvPr/>
              </p:nvSpPr>
              <p:spPr bwMode="auto">
                <a:xfrm>
                  <a:off x="3252159" y="1923678"/>
                  <a:ext cx="1175826" cy="216023"/>
                </a:xfrm>
              </p:spPr>
              <p:txBody>
                <a:bodyPr rot="0" spcFirstLastPara="0" vertOverflow="overflow" horzOverflow="clip" vert="horz" wrap="square" lIns="91440" tIns="45720" rIns="91440" bIns="45720" numCol="1" spcCol="0" rtlCol="0" fromWordArt="0" anchor="t" anchorCtr="0" forceAA="0" compatLnSpc="1">
                  <a:prstTxWarp prst="textNoShape">
                    <a:avLst/>
                  </a:prstTxWarp>
                  <a:noAutofit/>
                </a:bodyPr>
                <a:lstStyle/>
                <a:p>
                  <a:pPr algn="r">
                    <a:defRPr/>
                  </a:pPr>
                  <a:r>
                    <a:rPr lang="de-DE" sz="1000" dirty="0">
                      <a:latin typeface="Lato" charset="0"/>
                      <a:ea typeface="Lato" charset="0"/>
                      <a:cs typeface="Lato" charset="0"/>
                    </a:rPr>
                    <a:t>34,72</a:t>
                  </a:r>
                </a:p>
              </p:txBody>
            </p:sp>
            <p:sp>
              <p:nvSpPr>
                <p:cNvPr id="145" name=" 144"/>
                <p:cNvSpPr/>
                <p:nvPr/>
              </p:nvSpPr>
              <p:spPr bwMode="auto">
                <a:xfrm>
                  <a:off x="1353855" y="1923678"/>
                  <a:ext cx="1898303" cy="216023"/>
                </a:xfrm>
              </p:spPr>
              <p:txBody>
                <a:bodyPr rot="0" spcFirstLastPara="0" vertOverflow="overflow" horzOverflow="clip" vert="horz" wrap="square" lIns="91440" tIns="45720" rIns="91440" bIns="45720" numCol="1" spcCol="0" rtlCol="0" fromWordArt="0" anchor="t" anchorCtr="0" forceAA="0" compatLnSpc="1">
                  <a:prstTxWarp prst="textNoShape">
                    <a:avLst/>
                  </a:prstTxWarp>
                  <a:noAutofit/>
                </a:bodyPr>
                <a:lstStyle/>
                <a:p>
                  <a:pPr>
                    <a:defRPr/>
                  </a:pPr>
                  <a:r>
                    <a:rPr lang="de-DE" sz="1000" dirty="0">
                      <a:latin typeface="Lato" charset="0"/>
                      <a:ea typeface="Lato" charset="0"/>
                      <a:cs typeface="Lato" charset="0"/>
                    </a:rPr>
                    <a:t>Schweden</a:t>
                  </a:r>
                </a:p>
              </p:txBody>
            </p:sp>
          </p:grpSp>
          <p:pic>
            <p:nvPicPr>
              <p:cNvPr id="143" name="Grafik 1125453865"/>
              <p:cNvPicPr>
                <a:picLocks noChangeAspect="1"/>
              </p:cNvPicPr>
              <p:nvPr/>
            </p:nvPicPr>
            <p:blipFill rotWithShape="1">
              <a:blip r:embed="rId4"/>
              <a:srcRect l="17241" t="82710" r="78350" b="14931"/>
              <a:stretch/>
            </p:blipFill>
            <p:spPr bwMode="auto">
              <a:xfrm>
                <a:off x="987731" y="2034103"/>
                <a:ext cx="146050" cy="85726"/>
              </a:xfrm>
              <a:prstGeom prst="rect">
                <a:avLst/>
              </a:prstGeom>
            </p:spPr>
          </p:pic>
        </p:grpSp>
        <p:grpSp>
          <p:nvGrpSpPr>
            <p:cNvPr id="146" name="Gruppierung 145"/>
            <p:cNvGrpSpPr/>
            <p:nvPr/>
          </p:nvGrpSpPr>
          <p:grpSpPr>
            <a:xfrm>
              <a:off x="987731" y="4229192"/>
              <a:ext cx="3272822" cy="187194"/>
              <a:chOff x="987731" y="1913198"/>
              <a:chExt cx="3272822" cy="226504"/>
            </a:xfrm>
          </p:grpSpPr>
          <p:grpSp>
            <p:nvGrpSpPr>
              <p:cNvPr id="147" name="Gruppierung 146"/>
              <p:cNvGrpSpPr/>
              <p:nvPr/>
            </p:nvGrpSpPr>
            <p:grpSpPr>
              <a:xfrm>
                <a:off x="1186423" y="1913198"/>
                <a:ext cx="3074130" cy="226504"/>
                <a:chOff x="1353855" y="1923678"/>
                <a:chExt cx="3074130" cy="216023"/>
              </a:xfrm>
            </p:grpSpPr>
            <p:sp>
              <p:nvSpPr>
                <p:cNvPr id="149" name=" 148"/>
                <p:cNvSpPr/>
                <p:nvPr/>
              </p:nvSpPr>
              <p:spPr bwMode="auto">
                <a:xfrm>
                  <a:off x="3252159" y="1923678"/>
                  <a:ext cx="1175826" cy="216023"/>
                </a:xfrm>
              </p:spPr>
              <p:txBody>
                <a:bodyPr rot="0" spcFirstLastPara="0" vertOverflow="overflow" horzOverflow="clip" vert="horz" wrap="square" lIns="91440" tIns="45720" rIns="91440" bIns="45720" numCol="1" spcCol="0" rtlCol="0" fromWordArt="0" anchor="t" anchorCtr="0" forceAA="0" compatLnSpc="1">
                  <a:prstTxWarp prst="textNoShape">
                    <a:avLst/>
                  </a:prstTxWarp>
                  <a:noAutofit/>
                </a:bodyPr>
                <a:lstStyle/>
                <a:p>
                  <a:pPr algn="r">
                    <a:defRPr/>
                  </a:pPr>
                  <a:r>
                    <a:rPr lang="de-DE" sz="1000" dirty="0">
                      <a:latin typeface="Lato" charset="0"/>
                      <a:ea typeface="Lato" charset="0"/>
                      <a:cs typeface="Lato" charset="0"/>
                    </a:rPr>
                    <a:t>33,88</a:t>
                  </a:r>
                </a:p>
              </p:txBody>
            </p:sp>
            <p:sp>
              <p:nvSpPr>
                <p:cNvPr id="150" name=" 149"/>
                <p:cNvSpPr/>
                <p:nvPr/>
              </p:nvSpPr>
              <p:spPr bwMode="auto">
                <a:xfrm>
                  <a:off x="1353855" y="1923678"/>
                  <a:ext cx="1898303" cy="216023"/>
                </a:xfrm>
              </p:spPr>
              <p:txBody>
                <a:bodyPr rot="0" spcFirstLastPara="0" vertOverflow="overflow" horzOverflow="clip" vert="horz" wrap="square" lIns="91440" tIns="45720" rIns="91440" bIns="45720" numCol="1" spcCol="0" rtlCol="0" fromWordArt="0" anchor="t" anchorCtr="0" forceAA="0" compatLnSpc="1">
                  <a:prstTxWarp prst="textNoShape">
                    <a:avLst/>
                  </a:prstTxWarp>
                  <a:noAutofit/>
                </a:bodyPr>
                <a:lstStyle/>
                <a:p>
                  <a:pPr>
                    <a:defRPr/>
                  </a:pPr>
                  <a:r>
                    <a:rPr lang="de-DE" sz="1000" dirty="0">
                      <a:latin typeface="Lato" charset="0"/>
                      <a:ea typeface="Lato" charset="0"/>
                      <a:cs typeface="Lato" charset="0"/>
                    </a:rPr>
                    <a:t>Türkei</a:t>
                  </a:r>
                </a:p>
              </p:txBody>
            </p:sp>
          </p:grpSp>
          <p:pic>
            <p:nvPicPr>
              <p:cNvPr id="148" name="Grafik 1125453865"/>
              <p:cNvPicPr>
                <a:picLocks noChangeAspect="1"/>
              </p:cNvPicPr>
              <p:nvPr/>
            </p:nvPicPr>
            <p:blipFill rotWithShape="1">
              <a:blip r:embed="rId4"/>
              <a:srcRect l="17241" t="88969" r="78350" b="8672"/>
              <a:stretch/>
            </p:blipFill>
            <p:spPr bwMode="auto">
              <a:xfrm>
                <a:off x="987731" y="2022578"/>
                <a:ext cx="146050" cy="85726"/>
              </a:xfrm>
              <a:prstGeom prst="rect">
                <a:avLst/>
              </a:prstGeom>
            </p:spPr>
          </p:pic>
        </p:grpSp>
        <p:grpSp>
          <p:nvGrpSpPr>
            <p:cNvPr id="151" name="Gruppierung 150"/>
            <p:cNvGrpSpPr/>
            <p:nvPr/>
          </p:nvGrpSpPr>
          <p:grpSpPr>
            <a:xfrm>
              <a:off x="987731" y="4464125"/>
              <a:ext cx="3272822" cy="187194"/>
              <a:chOff x="987731" y="1913198"/>
              <a:chExt cx="3272822" cy="226504"/>
            </a:xfrm>
          </p:grpSpPr>
          <p:grpSp>
            <p:nvGrpSpPr>
              <p:cNvPr id="152" name="Gruppierung 151"/>
              <p:cNvGrpSpPr/>
              <p:nvPr/>
            </p:nvGrpSpPr>
            <p:grpSpPr>
              <a:xfrm>
                <a:off x="1186423" y="1913198"/>
                <a:ext cx="3074130" cy="226504"/>
                <a:chOff x="1353855" y="1923678"/>
                <a:chExt cx="3074130" cy="216023"/>
              </a:xfrm>
            </p:grpSpPr>
            <p:sp>
              <p:nvSpPr>
                <p:cNvPr id="154" name=" 153"/>
                <p:cNvSpPr/>
                <p:nvPr/>
              </p:nvSpPr>
              <p:spPr bwMode="auto">
                <a:xfrm>
                  <a:off x="3252159" y="1923678"/>
                  <a:ext cx="1175826" cy="216023"/>
                </a:xfrm>
              </p:spPr>
              <p:txBody>
                <a:bodyPr rot="0" spcFirstLastPara="0" vertOverflow="overflow" horzOverflow="clip" vert="horz" wrap="square" lIns="91440" tIns="45720" rIns="91440" bIns="45720" numCol="1" spcCol="0" rtlCol="0" fromWordArt="0" anchor="t" anchorCtr="0" forceAA="0" compatLnSpc="1">
                  <a:prstTxWarp prst="textNoShape">
                    <a:avLst/>
                  </a:prstTxWarp>
                  <a:noAutofit/>
                </a:bodyPr>
                <a:lstStyle/>
                <a:p>
                  <a:pPr algn="r">
                    <a:defRPr/>
                  </a:pPr>
                  <a:r>
                    <a:rPr lang="de-DE" sz="1000" dirty="0">
                      <a:latin typeface="Lato" charset="0"/>
                      <a:ea typeface="Lato" charset="0"/>
                      <a:cs typeface="Lato" charset="0"/>
                    </a:rPr>
                    <a:t>31,87</a:t>
                  </a:r>
                </a:p>
              </p:txBody>
            </p:sp>
            <p:sp>
              <p:nvSpPr>
                <p:cNvPr id="155" name=" 154"/>
                <p:cNvSpPr/>
                <p:nvPr/>
              </p:nvSpPr>
              <p:spPr bwMode="auto">
                <a:xfrm>
                  <a:off x="1353855" y="1923678"/>
                  <a:ext cx="1898303" cy="216023"/>
                </a:xfrm>
              </p:spPr>
              <p:txBody>
                <a:bodyPr rot="0" spcFirstLastPara="0" vertOverflow="overflow" horzOverflow="clip" vert="horz" wrap="square" lIns="91440" tIns="45720" rIns="91440" bIns="45720" numCol="1" spcCol="0" rtlCol="0" fromWordArt="0" anchor="t" anchorCtr="0" forceAA="0" compatLnSpc="1">
                  <a:prstTxWarp prst="textNoShape">
                    <a:avLst/>
                  </a:prstTxWarp>
                  <a:noAutofit/>
                </a:bodyPr>
                <a:lstStyle/>
                <a:p>
                  <a:pPr>
                    <a:defRPr/>
                  </a:pPr>
                  <a:r>
                    <a:rPr lang="de-DE" sz="1000" dirty="0">
                      <a:latin typeface="Lato" charset="0"/>
                      <a:ea typeface="Lato" charset="0"/>
                      <a:cs typeface="Lato" charset="0"/>
                    </a:rPr>
                    <a:t>Australien</a:t>
                  </a:r>
                </a:p>
              </p:txBody>
            </p:sp>
          </p:grpSp>
          <p:pic>
            <p:nvPicPr>
              <p:cNvPr id="153" name="Grafik 1125453865"/>
              <p:cNvPicPr>
                <a:picLocks noChangeAspect="1"/>
              </p:cNvPicPr>
              <p:nvPr/>
            </p:nvPicPr>
            <p:blipFill rotWithShape="1">
              <a:blip r:embed="rId4"/>
              <a:srcRect l="17241" t="95158" r="78350" b="2483"/>
              <a:stretch/>
            </p:blipFill>
            <p:spPr bwMode="auto">
              <a:xfrm>
                <a:off x="987731" y="2014895"/>
                <a:ext cx="146050" cy="88724"/>
              </a:xfrm>
              <a:prstGeom prst="rect">
                <a:avLst/>
              </a:prstGeom>
            </p:spPr>
          </p:pic>
        </p:grpSp>
        <p:cxnSp>
          <p:nvCxnSpPr>
            <p:cNvPr id="162" name="Gerade Verbindung 161"/>
            <p:cNvCxnSpPr/>
            <p:nvPr/>
          </p:nvCxnSpPr>
          <p:spPr bwMode="auto">
            <a:xfrm>
              <a:off x="779272" y="2090988"/>
              <a:ext cx="3888432"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3" name="Gerade Verbindung 162"/>
            <p:cNvCxnSpPr/>
            <p:nvPr/>
          </p:nvCxnSpPr>
          <p:spPr bwMode="auto">
            <a:xfrm>
              <a:off x="779272" y="1862150"/>
              <a:ext cx="3888432"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4" name="Gerade Verbindung 163"/>
            <p:cNvCxnSpPr/>
            <p:nvPr/>
          </p:nvCxnSpPr>
          <p:spPr bwMode="auto">
            <a:xfrm>
              <a:off x="779272" y="2330307"/>
              <a:ext cx="3888432"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5" name="Gerade Verbindung 164"/>
            <p:cNvCxnSpPr/>
            <p:nvPr/>
          </p:nvCxnSpPr>
          <p:spPr bwMode="auto">
            <a:xfrm>
              <a:off x="779272" y="2569626"/>
              <a:ext cx="3888432"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6" name="Gerade Verbindung 165"/>
            <p:cNvCxnSpPr/>
            <p:nvPr/>
          </p:nvCxnSpPr>
          <p:spPr bwMode="auto">
            <a:xfrm>
              <a:off x="779272" y="3037783"/>
              <a:ext cx="3888432"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7" name="Gerade Verbindung 166"/>
            <p:cNvCxnSpPr/>
            <p:nvPr/>
          </p:nvCxnSpPr>
          <p:spPr bwMode="auto">
            <a:xfrm>
              <a:off x="779272" y="2808945"/>
              <a:ext cx="3888432"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8" name="Gerade Verbindung 167"/>
            <p:cNvCxnSpPr/>
            <p:nvPr/>
          </p:nvCxnSpPr>
          <p:spPr bwMode="auto">
            <a:xfrm>
              <a:off x="779272" y="3277102"/>
              <a:ext cx="3888432"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9" name="Gerade Verbindung 168"/>
            <p:cNvCxnSpPr/>
            <p:nvPr/>
          </p:nvCxnSpPr>
          <p:spPr bwMode="auto">
            <a:xfrm>
              <a:off x="779272" y="3516421"/>
              <a:ext cx="3888432"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0" name="Gerade Verbindung 169"/>
            <p:cNvCxnSpPr/>
            <p:nvPr/>
          </p:nvCxnSpPr>
          <p:spPr bwMode="auto">
            <a:xfrm>
              <a:off x="779272" y="3756335"/>
              <a:ext cx="3888432"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1" name="Gerade Verbindung 170"/>
            <p:cNvCxnSpPr/>
            <p:nvPr/>
          </p:nvCxnSpPr>
          <p:spPr bwMode="auto">
            <a:xfrm>
              <a:off x="779272" y="4224492"/>
              <a:ext cx="3888432"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2" name="Gerade Verbindung 171"/>
            <p:cNvCxnSpPr/>
            <p:nvPr/>
          </p:nvCxnSpPr>
          <p:spPr bwMode="auto">
            <a:xfrm>
              <a:off x="779272" y="3995654"/>
              <a:ext cx="3888432"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3" name="Gerade Verbindung 172"/>
            <p:cNvCxnSpPr/>
            <p:nvPr/>
          </p:nvCxnSpPr>
          <p:spPr bwMode="auto">
            <a:xfrm>
              <a:off x="779272" y="4463811"/>
              <a:ext cx="3888432"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2" name="Titel 1">
            <a:extLst>
              <a:ext uri="{FF2B5EF4-FFF2-40B4-BE49-F238E27FC236}">
                <a16:creationId xmlns:a16="http://schemas.microsoft.com/office/drawing/2014/main" id="{9E7666C5-E6F6-4019-8299-77D43B631B53}"/>
              </a:ext>
            </a:extLst>
          </p:cNvPr>
          <p:cNvSpPr txBox="1"/>
          <p:nvPr/>
        </p:nvSpPr>
        <p:spPr bwMode="auto">
          <a:xfrm>
            <a:off x="5449666" y="3699745"/>
            <a:ext cx="3384376" cy="638718"/>
          </a:xfrm>
          <a:prstGeom prst="rect">
            <a:avLst/>
          </a:prstGeom>
          <a:solidFill>
            <a:schemeClr val="accent1">
              <a:lumMod val="75000"/>
            </a:schemeClr>
          </a:solidFill>
        </p:spPr>
        <p:txBody>
          <a:bodyPr vert="horz" lIns="91440" tIns="45720" rIns="91440" bIns="45720" rtlCol="0" anchor="ctr">
            <a:noAutofit/>
          </a:bodyPr>
          <a:lstStyle>
            <a:lvl1pPr algn="l" defTabSz="914400">
              <a:spcBef>
                <a:spcPts val="0"/>
              </a:spcBef>
              <a:buNone/>
              <a:defRPr sz="1600" b="1">
                <a:solidFill>
                  <a:schemeClr val="bg1"/>
                </a:solidFill>
                <a:latin typeface="Segoe UI"/>
                <a:ea typeface="Segoe UI"/>
                <a:cs typeface="Segoe UI"/>
              </a:defRPr>
            </a:lvl1pPr>
          </a:lstStyle>
          <a:p>
            <a:pPr>
              <a:defRPr/>
            </a:pPr>
            <a:r>
              <a:rPr lang="de-DE" sz="1400" b="0" dirty="0">
                <a:latin typeface="Lato" charset="0"/>
                <a:ea typeface="Lato" charset="0"/>
                <a:cs typeface="Lato" charset="0"/>
              </a:rPr>
              <a:t>in den Bereichen Solarenergie und Batterien ist es ähnlich.</a:t>
            </a:r>
          </a:p>
        </p:txBody>
      </p:sp>
    </p:spTree>
    <p:extLst>
      <p:ext uri="{BB962C8B-B14F-4D97-AF65-F5344CB8AC3E}">
        <p14:creationId xmlns:p14="http://schemas.microsoft.com/office/powerpoint/2010/main" val="1801723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032903208" name="Textfeld 1032903207"/>
          <p:cNvSpPr txBox="1"/>
          <p:nvPr/>
        </p:nvSpPr>
        <p:spPr bwMode="auto">
          <a:xfrm>
            <a:off x="1015243" y="1347614"/>
            <a:ext cx="7008493" cy="2160239"/>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lang="de-DE" sz="4000" b="1">
                <a:solidFill>
                  <a:srgbClr val="0B4B91"/>
                </a:solidFill>
                <a:latin typeface="Montserrat" charset="0"/>
                <a:ea typeface="Montserrat" charset="0"/>
                <a:cs typeface="Montserrat" charset="0"/>
              </a:rPr>
              <a:t>01.</a:t>
            </a:r>
          </a:p>
          <a:p>
            <a:pPr algn="ctr">
              <a:defRPr/>
            </a:pPr>
            <a:r>
              <a:rPr sz="4000" b="1" dirty="0">
                <a:solidFill>
                  <a:srgbClr val="0B4B91"/>
                </a:solidFill>
                <a:latin typeface="Montserrat" charset="0"/>
                <a:ea typeface="Montserrat" charset="0"/>
                <a:cs typeface="Montserrat" charset="0"/>
              </a:rPr>
              <a:t>Der Klimawandel und die Klimakrise</a:t>
            </a:r>
          </a:p>
        </p:txBody>
      </p:sp>
      <p:pic>
        <p:nvPicPr>
          <p:cNvPr id="5" name="Bild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8519059" y="195486"/>
            <a:ext cx="445429" cy="445429"/>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extfeld 2"/>
          <p:cNvSpPr txBox="1"/>
          <p:nvPr/>
        </p:nvSpPr>
        <p:spPr bwMode="auto">
          <a:xfrm>
            <a:off x="1298628" y="1131590"/>
            <a:ext cx="6441724" cy="2808312"/>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lang="de-DE" sz="3200" b="1" dirty="0">
                <a:solidFill>
                  <a:srgbClr val="0B4B91"/>
                </a:solidFill>
                <a:latin typeface="Montserrat" charset="0"/>
                <a:ea typeface="Montserrat" charset="0"/>
                <a:cs typeface="Montserrat" charset="0"/>
              </a:rPr>
              <a:t>4.2.</a:t>
            </a:r>
          </a:p>
          <a:p>
            <a:pPr algn="ctr">
              <a:defRPr/>
            </a:pPr>
            <a:r>
              <a:rPr lang="de-DE" sz="3200" b="1" dirty="0">
                <a:solidFill>
                  <a:srgbClr val="0B4B91"/>
                </a:solidFill>
                <a:latin typeface="Montserrat" charset="0"/>
                <a:ea typeface="Montserrat" charset="0"/>
                <a:cs typeface="Montserrat" charset="0"/>
              </a:rPr>
              <a:t>Anders heizen?</a:t>
            </a:r>
            <a:br>
              <a:rPr lang="de-DE" sz="3200" b="1" dirty="0">
                <a:solidFill>
                  <a:srgbClr val="0B4B91"/>
                </a:solidFill>
                <a:latin typeface="Montserrat" charset="0"/>
                <a:ea typeface="Montserrat" charset="0"/>
                <a:cs typeface="Montserrat" charset="0"/>
              </a:rPr>
            </a:br>
            <a:br>
              <a:rPr lang="de-DE" sz="3200" b="1" dirty="0">
                <a:solidFill>
                  <a:srgbClr val="0B4B91"/>
                </a:solidFill>
                <a:latin typeface="Montserrat" charset="0"/>
                <a:ea typeface="Montserrat" charset="0"/>
                <a:cs typeface="Montserrat" charset="0"/>
              </a:rPr>
            </a:br>
            <a:r>
              <a:rPr lang="de-DE" sz="3200" b="1" dirty="0">
                <a:solidFill>
                  <a:srgbClr val="0B4B91"/>
                </a:solidFill>
                <a:latin typeface="Montserrat" charset="0"/>
                <a:ea typeface="Montserrat" charset="0"/>
                <a:cs typeface="Montserrat" charset="0"/>
              </a:rPr>
              <a:t>Mit regenerativer Fernwärme und Wärmepumpe</a:t>
            </a:r>
          </a:p>
        </p:txBody>
      </p:sp>
      <p:pic>
        <p:nvPicPr>
          <p:cNvPr id="4" name="Bild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8519059" y="195486"/>
            <a:ext cx="445429" cy="445429"/>
          </a:xfrm>
          <a:prstGeom prst="rect">
            <a:avLst/>
          </a:prstGeom>
        </p:spPr>
      </p:pic>
    </p:spTree>
    <p:extLst>
      <p:ext uri="{BB962C8B-B14F-4D97-AF65-F5344CB8AC3E}">
        <p14:creationId xmlns:p14="http://schemas.microsoft.com/office/powerpoint/2010/main" val="5958796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8B925C-3065-7106-793C-CE1F03426154}"/>
            </a:ext>
          </a:extLst>
        </p:cNvPr>
        <p:cNvGrpSpPr/>
        <p:nvPr/>
      </p:nvGrpSpPr>
      <p:grpSpPr>
        <a:xfrm>
          <a:off x="0" y="0"/>
          <a:ext cx="0" cy="0"/>
          <a:chOff x="0" y="0"/>
          <a:chExt cx="0" cy="0"/>
        </a:xfrm>
      </p:grpSpPr>
      <p:cxnSp>
        <p:nvCxnSpPr>
          <p:cNvPr id="15" name="Gerade Verbindung 14">
            <a:extLst>
              <a:ext uri="{FF2B5EF4-FFF2-40B4-BE49-F238E27FC236}">
                <a16:creationId xmlns:a16="http://schemas.microsoft.com/office/drawing/2014/main" id="{9EA58A9D-E9FA-BD33-466D-ED3C394F9B0D}"/>
              </a:ext>
            </a:extLst>
          </p:cNvPr>
          <p:cNvCxnSpPr/>
          <p:nvPr/>
        </p:nvCxnSpPr>
        <p:spPr bwMode="auto">
          <a:xfrm>
            <a:off x="457200" y="843558"/>
            <a:ext cx="868680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6" name="Bild 15">
            <a:extLst>
              <a:ext uri="{FF2B5EF4-FFF2-40B4-BE49-F238E27FC236}">
                <a16:creationId xmlns:a16="http://schemas.microsoft.com/office/drawing/2014/main" id="{7C07FF2D-7F96-3895-4D1F-5E80F6CD7F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8519059" y="195486"/>
            <a:ext cx="445429" cy="445429"/>
          </a:xfrm>
          <a:prstGeom prst="rect">
            <a:avLst/>
          </a:prstGeom>
        </p:spPr>
      </p:pic>
      <p:sp>
        <p:nvSpPr>
          <p:cNvPr id="17" name="Titel 1">
            <a:extLst>
              <a:ext uri="{FF2B5EF4-FFF2-40B4-BE49-F238E27FC236}">
                <a16:creationId xmlns:a16="http://schemas.microsoft.com/office/drawing/2014/main" id="{D6859117-5423-C52F-FC6E-35E842283362}"/>
              </a:ext>
            </a:extLst>
          </p:cNvPr>
          <p:cNvSpPr txBox="1"/>
          <p:nvPr/>
        </p:nvSpPr>
        <p:spPr bwMode="auto">
          <a:xfrm>
            <a:off x="457200" y="123479"/>
            <a:ext cx="7211144" cy="720080"/>
          </a:xfrm>
          <a:prstGeom prst="rect">
            <a:avLst/>
          </a:prstGeom>
        </p:spPr>
        <p:txBody>
          <a:bodyPr/>
          <a:lstStyle>
            <a:lvl1pPr algn="l" defTabSz="685800">
              <a:lnSpc>
                <a:spcPts val="3000"/>
              </a:lnSpc>
              <a:spcBef>
                <a:spcPts val="0"/>
              </a:spcBef>
              <a:buNone/>
              <a:defRPr lang="en-US" sz="2800" b="1">
                <a:solidFill>
                  <a:schemeClr val="accent1"/>
                </a:solidFill>
                <a:latin typeface="+mj-lt"/>
                <a:ea typeface="+mj-ea"/>
                <a:cs typeface="+mj-cs"/>
              </a:defRPr>
            </a:lvl1pPr>
          </a:lstStyle>
          <a:p>
            <a:pPr>
              <a:lnSpc>
                <a:spcPct val="100000"/>
              </a:lnSpc>
              <a:defRPr/>
            </a:pPr>
            <a:r>
              <a:rPr lang="de-DE" sz="1800" dirty="0">
                <a:solidFill>
                  <a:srgbClr val="0B4B91"/>
                </a:solidFill>
                <a:latin typeface="Montserrat" charset="0"/>
                <a:ea typeface="Montserrat" charset="0"/>
                <a:cs typeface="Montserrat" charset="0"/>
              </a:rPr>
              <a:t>Energieeffizienz und regenerative Energiequellen</a:t>
            </a:r>
            <a:br>
              <a:rPr lang="de-DE" sz="1800" dirty="0">
                <a:solidFill>
                  <a:srgbClr val="0B4B91"/>
                </a:solidFill>
                <a:latin typeface="Montserrat" charset="0"/>
                <a:ea typeface="Montserrat" charset="0"/>
                <a:cs typeface="Montserrat" charset="0"/>
              </a:rPr>
            </a:br>
            <a:r>
              <a:rPr lang="de-DE" sz="1800" dirty="0">
                <a:solidFill>
                  <a:srgbClr val="0B4B91"/>
                </a:solidFill>
                <a:latin typeface="Montserrat" charset="0"/>
                <a:ea typeface="Montserrat" charset="0"/>
                <a:cs typeface="Montserrat" charset="0"/>
              </a:rPr>
              <a:t>Mit weniger und erneuerbarer Wärme heizen</a:t>
            </a:r>
          </a:p>
        </p:txBody>
      </p:sp>
      <p:sp>
        <p:nvSpPr>
          <p:cNvPr id="42" name="Titel 1">
            <a:extLst>
              <a:ext uri="{FF2B5EF4-FFF2-40B4-BE49-F238E27FC236}">
                <a16:creationId xmlns:a16="http://schemas.microsoft.com/office/drawing/2014/main" id="{A49D0FB8-5B34-168F-DFE5-41FA2B9B31BE}"/>
              </a:ext>
            </a:extLst>
          </p:cNvPr>
          <p:cNvSpPr txBox="1"/>
          <p:nvPr/>
        </p:nvSpPr>
        <p:spPr bwMode="auto">
          <a:xfrm>
            <a:off x="3913584" y="1134454"/>
            <a:ext cx="4906888" cy="2664293"/>
          </a:xfrm>
          <a:prstGeom prst="rect">
            <a:avLst/>
          </a:prstGeom>
          <a:solidFill>
            <a:schemeClr val="bg1"/>
          </a:solidFill>
        </p:spPr>
        <p:txBody>
          <a:bodyPr vert="horz" lIns="91440" tIns="45720" rIns="91440" bIns="45720" rtlCol="0" anchor="ctr">
            <a:noAutofit/>
          </a:bodyPr>
          <a:lstStyle>
            <a:lvl1pPr algn="l" defTabSz="914400">
              <a:spcBef>
                <a:spcPts val="0"/>
              </a:spcBef>
              <a:buNone/>
              <a:defRPr sz="1600" b="1">
                <a:solidFill>
                  <a:schemeClr val="bg1"/>
                </a:solidFill>
                <a:latin typeface="Segoe UI"/>
                <a:ea typeface="Segoe UI"/>
                <a:cs typeface="Segoe UI"/>
              </a:defRPr>
            </a:lvl1pPr>
          </a:lstStyle>
          <a:p>
            <a:pPr marL="285750" indent="-285750">
              <a:buFont typeface="Arial" charset="0"/>
              <a:buChar char="•"/>
              <a:defRPr/>
            </a:pPr>
            <a:r>
              <a:rPr lang="de-DE" sz="1400" b="0" dirty="0">
                <a:solidFill>
                  <a:schemeClr val="tx1"/>
                </a:solidFill>
                <a:latin typeface="Lato" charset="0"/>
                <a:ea typeface="Lato" charset="0"/>
                <a:cs typeface="Lato" charset="0"/>
              </a:rPr>
              <a:t>Die Endenergienachfrage für Raumwärme und Warmwasser wird bis 2045 durch Verbesserung der Effizienz um 20 bis 30 % sinken.  </a:t>
            </a:r>
          </a:p>
          <a:p>
            <a:pPr marL="285750" indent="-285750">
              <a:buFont typeface="Arial" charset="0"/>
              <a:buChar char="•"/>
              <a:defRPr/>
            </a:pPr>
            <a:endParaRPr lang="de-DE" sz="1400" b="0" dirty="0">
              <a:solidFill>
                <a:schemeClr val="tx1"/>
              </a:solidFill>
              <a:latin typeface="Lato" charset="0"/>
              <a:ea typeface="Lato" charset="0"/>
              <a:cs typeface="Lato" charset="0"/>
            </a:endParaRPr>
          </a:p>
          <a:p>
            <a:pPr marL="285750" indent="-285750">
              <a:buFont typeface="Arial" charset="0"/>
              <a:buChar char="•"/>
              <a:defRPr/>
            </a:pPr>
            <a:r>
              <a:rPr lang="de-DE" sz="1400" b="0" dirty="0">
                <a:solidFill>
                  <a:schemeClr val="tx1"/>
                </a:solidFill>
                <a:latin typeface="Lato" charset="0"/>
                <a:ea typeface="Lato" charset="0"/>
                <a:cs typeface="Lato" charset="0"/>
              </a:rPr>
              <a:t>Die Nutzung von Umweltwärme durch Wärmepumpen wird den Energiebedarf, den die Versorger decken müssen, um weitere 20 bis 25 % reduzieren. </a:t>
            </a:r>
          </a:p>
          <a:p>
            <a:pPr marL="285750" indent="-285750">
              <a:buFont typeface="Arial" charset="0"/>
              <a:buChar char="•"/>
              <a:defRPr/>
            </a:pPr>
            <a:endParaRPr lang="de-DE" sz="1400" b="0" dirty="0">
              <a:solidFill>
                <a:schemeClr val="tx1"/>
              </a:solidFill>
              <a:latin typeface="Lato" charset="0"/>
              <a:ea typeface="Lato" charset="0"/>
              <a:cs typeface="Lato" charset="0"/>
            </a:endParaRPr>
          </a:p>
          <a:p>
            <a:pPr marL="285750" indent="-285750">
              <a:buFont typeface="Arial" charset="0"/>
              <a:buChar char="•"/>
              <a:defRPr/>
            </a:pPr>
            <a:r>
              <a:rPr lang="de-DE" sz="1400" b="0" dirty="0">
                <a:solidFill>
                  <a:schemeClr val="tx1"/>
                </a:solidFill>
                <a:latin typeface="Lato" charset="0"/>
                <a:ea typeface="Lato" charset="0"/>
                <a:cs typeface="Lato" charset="0"/>
              </a:rPr>
              <a:t>Nur noch 45 bis 55 % des heutigen Wärmebedarfs müssen als Strom, Gas oder Fernwärme bereitgestellt werden.</a:t>
            </a:r>
            <a:br>
              <a:rPr lang="de-DE" sz="1400" b="0" dirty="0">
                <a:solidFill>
                  <a:schemeClr val="tx1"/>
                </a:solidFill>
                <a:latin typeface="Lato" charset="0"/>
                <a:ea typeface="Lato" charset="0"/>
                <a:cs typeface="Lato" charset="0"/>
              </a:rPr>
            </a:br>
            <a:endParaRPr lang="de-DE" sz="1400" b="0" dirty="0">
              <a:solidFill>
                <a:schemeClr val="tx1"/>
              </a:solidFill>
              <a:latin typeface="Lato" charset="0"/>
              <a:ea typeface="Lato" charset="0"/>
              <a:cs typeface="Lato" charset="0"/>
            </a:endParaRPr>
          </a:p>
        </p:txBody>
      </p:sp>
      <p:sp>
        <p:nvSpPr>
          <p:cNvPr id="8" name="Textfeld 7">
            <a:extLst>
              <a:ext uri="{FF2B5EF4-FFF2-40B4-BE49-F238E27FC236}">
                <a16:creationId xmlns:a16="http://schemas.microsoft.com/office/drawing/2014/main" id="{06576528-CF89-E389-013F-298184CB75BB}"/>
              </a:ext>
            </a:extLst>
          </p:cNvPr>
          <p:cNvSpPr txBox="1"/>
          <p:nvPr/>
        </p:nvSpPr>
        <p:spPr bwMode="auto">
          <a:xfrm>
            <a:off x="4716017" y="4609460"/>
            <a:ext cx="4248472" cy="338554"/>
          </a:xfrm>
          <a:prstGeom prst="rect">
            <a:avLst/>
          </a:prstGeom>
          <a:noFill/>
        </p:spPr>
        <p:txBody>
          <a:bodyPr wrap="square" rtlCol="0">
            <a:spAutoFit/>
          </a:bodyPr>
          <a:lstStyle/>
          <a:p>
            <a:pPr algn="r">
              <a:defRPr/>
            </a:pPr>
            <a:r>
              <a:rPr lang="de-DE" sz="800" dirty="0">
                <a:latin typeface="Lato" charset="0"/>
                <a:ea typeface="Lato" charset="0"/>
                <a:cs typeface="Lato" charset="0"/>
              </a:rPr>
              <a:t>Quelle: Fraunhofer ISE. (2024): </a:t>
            </a:r>
            <a:r>
              <a:rPr lang="de-DE" sz="800" dirty="0">
                <a:latin typeface="Lato" charset="0"/>
                <a:ea typeface="Lato" charset="0"/>
                <a:cs typeface="Lato" charset="0"/>
                <a:hlinkClick r:id="rId4"/>
              </a:rPr>
              <a:t>https://www.klimaschutz-niedersachsen.de/aktuelles/Wege-zu-einem-klimaneutralen-Energiesystem-4101</a:t>
            </a:r>
            <a:r>
              <a:rPr lang="de-DE" sz="800" dirty="0">
                <a:latin typeface="Lato" charset="0"/>
                <a:ea typeface="Lato" charset="0"/>
                <a:cs typeface="Lato" charset="0"/>
              </a:rPr>
              <a:t>  </a:t>
            </a:r>
          </a:p>
        </p:txBody>
      </p:sp>
      <p:pic>
        <p:nvPicPr>
          <p:cNvPr id="2" name="Grafik 1">
            <a:extLst>
              <a:ext uri="{FF2B5EF4-FFF2-40B4-BE49-F238E27FC236}">
                <a16:creationId xmlns:a16="http://schemas.microsoft.com/office/drawing/2014/main" id="{2BDF3535-75F3-9E1F-F8BB-6C61361D70C1}"/>
              </a:ext>
            </a:extLst>
          </p:cNvPr>
          <p:cNvPicPr>
            <a:picLocks noChangeAspect="1"/>
          </p:cNvPicPr>
          <p:nvPr/>
        </p:nvPicPr>
        <p:blipFill>
          <a:blip r:embed="rId5"/>
          <a:srcRect l="58966" t="22955" r="27119" b="21947"/>
          <a:stretch/>
        </p:blipFill>
        <p:spPr>
          <a:xfrm>
            <a:off x="1547664" y="1563637"/>
            <a:ext cx="1338548" cy="3312369"/>
          </a:xfrm>
          <a:prstGeom prst="rect">
            <a:avLst/>
          </a:prstGeom>
        </p:spPr>
      </p:pic>
      <p:pic>
        <p:nvPicPr>
          <p:cNvPr id="3" name="Grafik 2">
            <a:extLst>
              <a:ext uri="{FF2B5EF4-FFF2-40B4-BE49-F238E27FC236}">
                <a16:creationId xmlns:a16="http://schemas.microsoft.com/office/drawing/2014/main" id="{85489572-2679-BAD4-657F-E54F1ED15998}"/>
              </a:ext>
            </a:extLst>
          </p:cNvPr>
          <p:cNvPicPr>
            <a:picLocks noChangeAspect="1"/>
          </p:cNvPicPr>
          <p:nvPr/>
        </p:nvPicPr>
        <p:blipFill>
          <a:blip r:embed="rId5"/>
          <a:srcRect l="12572" t="22955" r="78507" b="21947"/>
          <a:stretch/>
        </p:blipFill>
        <p:spPr>
          <a:xfrm>
            <a:off x="683568" y="1563638"/>
            <a:ext cx="858047" cy="3312368"/>
          </a:xfrm>
          <a:prstGeom prst="rect">
            <a:avLst/>
          </a:prstGeom>
        </p:spPr>
      </p:pic>
      <p:pic>
        <p:nvPicPr>
          <p:cNvPr id="4" name="Grafik 3">
            <a:extLst>
              <a:ext uri="{FF2B5EF4-FFF2-40B4-BE49-F238E27FC236}">
                <a16:creationId xmlns:a16="http://schemas.microsoft.com/office/drawing/2014/main" id="{859B4736-6913-B6DC-84E4-14F8E13D2343}"/>
              </a:ext>
            </a:extLst>
          </p:cNvPr>
          <p:cNvPicPr>
            <a:picLocks noChangeAspect="1"/>
          </p:cNvPicPr>
          <p:nvPr/>
        </p:nvPicPr>
        <p:blipFill>
          <a:blip r:embed="rId5"/>
          <a:srcRect l="12572" t="79645" r="58567" b="13952"/>
          <a:stretch/>
        </p:blipFill>
        <p:spPr>
          <a:xfrm>
            <a:off x="2915816" y="3713361"/>
            <a:ext cx="3449397" cy="478312"/>
          </a:xfrm>
          <a:prstGeom prst="rect">
            <a:avLst/>
          </a:prstGeom>
        </p:spPr>
      </p:pic>
      <p:pic>
        <p:nvPicPr>
          <p:cNvPr id="5" name="Grafik 4">
            <a:extLst>
              <a:ext uri="{FF2B5EF4-FFF2-40B4-BE49-F238E27FC236}">
                <a16:creationId xmlns:a16="http://schemas.microsoft.com/office/drawing/2014/main" id="{3EDE126F-5221-183B-46A3-18B7E7A6153D}"/>
              </a:ext>
            </a:extLst>
          </p:cNvPr>
          <p:cNvPicPr>
            <a:picLocks noChangeAspect="1"/>
          </p:cNvPicPr>
          <p:nvPr/>
        </p:nvPicPr>
        <p:blipFill>
          <a:blip r:embed="rId5"/>
          <a:srcRect l="41058" t="79645" r="27119" b="13952"/>
          <a:stretch/>
        </p:blipFill>
        <p:spPr>
          <a:xfrm>
            <a:off x="2928704" y="4083918"/>
            <a:ext cx="3803536" cy="478312"/>
          </a:xfrm>
          <a:prstGeom prst="rect">
            <a:avLst/>
          </a:prstGeom>
        </p:spPr>
      </p:pic>
      <p:sp>
        <p:nvSpPr>
          <p:cNvPr id="7" name="Textfeld 6">
            <a:extLst>
              <a:ext uri="{FF2B5EF4-FFF2-40B4-BE49-F238E27FC236}">
                <a16:creationId xmlns:a16="http://schemas.microsoft.com/office/drawing/2014/main" id="{3BB3C2EB-E9CD-E0C2-A54B-114287D61F40}"/>
              </a:ext>
            </a:extLst>
          </p:cNvPr>
          <p:cNvSpPr txBox="1"/>
          <p:nvPr/>
        </p:nvSpPr>
        <p:spPr>
          <a:xfrm>
            <a:off x="457200" y="950108"/>
            <a:ext cx="4576762" cy="646331"/>
          </a:xfrm>
          <a:prstGeom prst="rect">
            <a:avLst/>
          </a:prstGeom>
          <a:noFill/>
        </p:spPr>
        <p:txBody>
          <a:bodyPr wrap="square">
            <a:spAutoFit/>
          </a:bodyPr>
          <a:lstStyle/>
          <a:p>
            <a:r>
              <a:rPr lang="de-DE" sz="1200" dirty="0"/>
              <a:t>Endenergienachfrage zur Raumwärme- und Warmwasserbereitstellung im Gebäudesektor</a:t>
            </a:r>
          </a:p>
          <a:p>
            <a:r>
              <a:rPr lang="de-DE" sz="1200" dirty="0"/>
              <a:t>in vier Szenarien</a:t>
            </a:r>
          </a:p>
        </p:txBody>
      </p:sp>
      <p:sp>
        <p:nvSpPr>
          <p:cNvPr id="6" name="Pfeil: nach unten 5">
            <a:extLst>
              <a:ext uri="{FF2B5EF4-FFF2-40B4-BE49-F238E27FC236}">
                <a16:creationId xmlns:a16="http://schemas.microsoft.com/office/drawing/2014/main" id="{07E8281C-3E1B-FD8B-6B5E-0F9015B418B7}"/>
              </a:ext>
            </a:extLst>
          </p:cNvPr>
          <p:cNvSpPr/>
          <p:nvPr/>
        </p:nvSpPr>
        <p:spPr>
          <a:xfrm>
            <a:off x="2843808" y="1923678"/>
            <a:ext cx="323685" cy="432048"/>
          </a:xfrm>
          <a:prstGeom prst="downArrow">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Pfeil: nach unten 8">
            <a:extLst>
              <a:ext uri="{FF2B5EF4-FFF2-40B4-BE49-F238E27FC236}">
                <a16:creationId xmlns:a16="http://schemas.microsoft.com/office/drawing/2014/main" id="{EF06CC78-883A-4F65-B4FE-0C624BF2A977}"/>
              </a:ext>
            </a:extLst>
          </p:cNvPr>
          <p:cNvSpPr/>
          <p:nvPr/>
        </p:nvSpPr>
        <p:spPr>
          <a:xfrm>
            <a:off x="3874041" y="1419622"/>
            <a:ext cx="323685" cy="432048"/>
          </a:xfrm>
          <a:prstGeom prst="downArrow">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Pfeil: nach unten 9">
            <a:extLst>
              <a:ext uri="{FF2B5EF4-FFF2-40B4-BE49-F238E27FC236}">
                <a16:creationId xmlns:a16="http://schemas.microsoft.com/office/drawing/2014/main" id="{E67D0958-7603-A5B8-616B-EB8F8236C5F1}"/>
              </a:ext>
            </a:extLst>
          </p:cNvPr>
          <p:cNvSpPr/>
          <p:nvPr/>
        </p:nvSpPr>
        <p:spPr>
          <a:xfrm>
            <a:off x="3888275" y="2283718"/>
            <a:ext cx="323685" cy="432048"/>
          </a:xfrm>
          <a:prstGeom prst="downArrow">
            <a:avLst/>
          </a:prstGeom>
          <a:solidFill>
            <a:srgbClr val="69C6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Pfeil: nach unten 10">
            <a:extLst>
              <a:ext uri="{FF2B5EF4-FFF2-40B4-BE49-F238E27FC236}">
                <a16:creationId xmlns:a16="http://schemas.microsoft.com/office/drawing/2014/main" id="{ADD4420D-5C3C-7E35-1997-4EB25917ACB8}"/>
              </a:ext>
            </a:extLst>
          </p:cNvPr>
          <p:cNvSpPr/>
          <p:nvPr/>
        </p:nvSpPr>
        <p:spPr>
          <a:xfrm>
            <a:off x="2843808" y="2427734"/>
            <a:ext cx="323685" cy="432048"/>
          </a:xfrm>
          <a:prstGeom prst="downArrow">
            <a:avLst/>
          </a:prstGeom>
          <a:solidFill>
            <a:srgbClr val="69C6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817887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Gerade Verbindung 14"/>
          <p:cNvCxnSpPr/>
          <p:nvPr/>
        </p:nvCxnSpPr>
        <p:spPr bwMode="auto">
          <a:xfrm>
            <a:off x="457200" y="843558"/>
            <a:ext cx="868680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6" name="Bild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8519059" y="195486"/>
            <a:ext cx="445429" cy="445429"/>
          </a:xfrm>
          <a:prstGeom prst="rect">
            <a:avLst/>
          </a:prstGeom>
        </p:spPr>
      </p:pic>
      <p:sp>
        <p:nvSpPr>
          <p:cNvPr id="17" name="Titel 1"/>
          <p:cNvSpPr txBox="1"/>
          <p:nvPr/>
        </p:nvSpPr>
        <p:spPr bwMode="auto">
          <a:xfrm>
            <a:off x="457200" y="123479"/>
            <a:ext cx="7211144" cy="720080"/>
          </a:xfrm>
          <a:prstGeom prst="rect">
            <a:avLst/>
          </a:prstGeom>
        </p:spPr>
        <p:txBody>
          <a:bodyPr/>
          <a:lstStyle>
            <a:lvl1pPr algn="l" defTabSz="685800">
              <a:lnSpc>
                <a:spcPts val="3000"/>
              </a:lnSpc>
              <a:spcBef>
                <a:spcPts val="0"/>
              </a:spcBef>
              <a:buNone/>
              <a:defRPr lang="en-US" sz="2800" b="1">
                <a:solidFill>
                  <a:schemeClr val="accent1"/>
                </a:solidFill>
                <a:latin typeface="+mj-lt"/>
                <a:ea typeface="+mj-ea"/>
                <a:cs typeface="+mj-cs"/>
              </a:defRPr>
            </a:lvl1pPr>
          </a:lstStyle>
          <a:p>
            <a:pPr>
              <a:lnSpc>
                <a:spcPct val="100000"/>
              </a:lnSpc>
              <a:defRPr/>
            </a:pPr>
            <a:r>
              <a:rPr lang="de-DE" sz="1800" dirty="0">
                <a:solidFill>
                  <a:srgbClr val="0B4B91"/>
                </a:solidFill>
                <a:latin typeface="Montserrat" charset="0"/>
                <a:ea typeface="Montserrat" charset="0"/>
                <a:cs typeface="Montserrat" charset="0"/>
              </a:rPr>
              <a:t>Mit Strom und Umweltwärme heizen? </a:t>
            </a:r>
            <a:br>
              <a:rPr lang="de-DE" sz="1800" dirty="0">
                <a:solidFill>
                  <a:srgbClr val="0B4B91"/>
                </a:solidFill>
                <a:latin typeface="Montserrat" charset="0"/>
                <a:ea typeface="Montserrat" charset="0"/>
                <a:cs typeface="Montserrat" charset="0"/>
              </a:rPr>
            </a:br>
            <a:r>
              <a:rPr lang="de-DE" sz="1800" dirty="0">
                <a:solidFill>
                  <a:srgbClr val="0B4B91"/>
                </a:solidFill>
                <a:latin typeface="Montserrat" charset="0"/>
                <a:ea typeface="Montserrat" charset="0"/>
                <a:cs typeface="Montserrat" charset="0"/>
              </a:rPr>
              <a:t>Viele Länder tun das längst.</a:t>
            </a:r>
          </a:p>
        </p:txBody>
      </p:sp>
      <p:grpSp>
        <p:nvGrpSpPr>
          <p:cNvPr id="9" name="Gruppierung 8"/>
          <p:cNvGrpSpPr/>
          <p:nvPr/>
        </p:nvGrpSpPr>
        <p:grpSpPr>
          <a:xfrm>
            <a:off x="324570" y="1022707"/>
            <a:ext cx="8639918" cy="3801356"/>
            <a:chOff x="324570" y="1022707"/>
            <a:chExt cx="8639918" cy="3801356"/>
          </a:xfrm>
        </p:grpSpPr>
        <p:graphicFrame>
          <p:nvGraphicFramePr>
            <p:cNvPr id="10" name="Diagramm 9"/>
            <p:cNvGraphicFramePr>
              <a:graphicFrameLocks/>
            </p:cNvGraphicFramePr>
            <p:nvPr/>
          </p:nvGraphicFramePr>
          <p:xfrm>
            <a:off x="324570" y="1022707"/>
            <a:ext cx="6911724" cy="3637273"/>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feld 10"/>
            <p:cNvSpPr txBox="1"/>
            <p:nvPr/>
          </p:nvSpPr>
          <p:spPr bwMode="auto">
            <a:xfrm>
              <a:off x="1043608" y="4300458"/>
              <a:ext cx="7920880" cy="523605"/>
            </a:xfrm>
            <a:prstGeom prst="rect">
              <a:avLst/>
            </a:prstGeom>
            <a:solidFill>
              <a:schemeClr val="bg1"/>
            </a:solidFill>
          </p:spPr>
          <p:txBody>
            <a:bodyPr wrap="square" rtlCol="0">
              <a:spAutoFit/>
            </a:bodyPr>
            <a:lstStyle/>
            <a:p>
              <a:pPr>
                <a:lnSpc>
                  <a:spcPct val="150000"/>
                </a:lnSpc>
                <a:defRPr/>
              </a:pPr>
              <a:r>
                <a:rPr lang="de-DE" sz="1000" dirty="0">
                  <a:latin typeface="Lato" charset="0"/>
                  <a:ea typeface="Lato" charset="0"/>
                  <a:cs typeface="Lato" charset="0"/>
                </a:rPr>
                <a:t>0                     10                       20                      30                      40                        50                     60                      70 </a:t>
              </a:r>
            </a:p>
            <a:p>
              <a:pPr>
                <a:lnSpc>
                  <a:spcPct val="150000"/>
                </a:lnSpc>
                <a:defRPr/>
              </a:pPr>
              <a:r>
                <a:rPr lang="de-DE" sz="1000" dirty="0">
                  <a:latin typeface="Lato" charset="0"/>
                  <a:ea typeface="Lato" charset="0"/>
                  <a:cs typeface="Lato" charset="0"/>
                </a:rPr>
                <a:t>                                Anteil der Haushalte mit Wärmepumpe in Prozent</a:t>
              </a:r>
              <a:endParaRPr sz="1000" dirty="0">
                <a:latin typeface="Lato" charset="0"/>
                <a:ea typeface="Lato" charset="0"/>
                <a:cs typeface="Lato" charset="0"/>
              </a:endParaRPr>
            </a:p>
          </p:txBody>
        </p:sp>
      </p:grpSp>
      <p:sp>
        <p:nvSpPr>
          <p:cNvPr id="42" name="Titel 1"/>
          <p:cNvSpPr txBox="1"/>
          <p:nvPr/>
        </p:nvSpPr>
        <p:spPr bwMode="auto">
          <a:xfrm>
            <a:off x="5593494" y="1851670"/>
            <a:ext cx="2866938" cy="2088232"/>
          </a:xfrm>
          <a:prstGeom prst="rect">
            <a:avLst/>
          </a:prstGeom>
          <a:solidFill>
            <a:schemeClr val="bg1"/>
          </a:solidFill>
        </p:spPr>
        <p:txBody>
          <a:bodyPr vert="horz" lIns="91440" tIns="45720" rIns="91440" bIns="45720" rtlCol="0" anchor="ctr">
            <a:noAutofit/>
          </a:bodyPr>
          <a:lstStyle>
            <a:lvl1pPr algn="l" defTabSz="914400">
              <a:spcBef>
                <a:spcPts val="0"/>
              </a:spcBef>
              <a:buNone/>
              <a:defRPr sz="1600" b="1">
                <a:solidFill>
                  <a:schemeClr val="bg1"/>
                </a:solidFill>
                <a:latin typeface="Segoe UI"/>
                <a:ea typeface="Segoe UI"/>
                <a:cs typeface="Segoe UI"/>
              </a:defRPr>
            </a:lvl1pPr>
          </a:lstStyle>
          <a:p>
            <a:pPr marL="285750" indent="-285750">
              <a:buFont typeface="Arial" charset="0"/>
              <a:buChar char="•"/>
              <a:defRPr/>
            </a:pPr>
            <a:r>
              <a:rPr lang="de-DE" sz="1400" b="0" dirty="0">
                <a:solidFill>
                  <a:schemeClr val="tx1"/>
                </a:solidFill>
                <a:latin typeface="Lato" charset="0"/>
                <a:ea typeface="Lato" charset="0"/>
                <a:cs typeface="Lato" charset="0"/>
              </a:rPr>
              <a:t>Deutschland hat da ganz klar Nachholbedarf.</a:t>
            </a:r>
          </a:p>
          <a:p>
            <a:pPr marL="285750" indent="-285750">
              <a:buFont typeface="Arial" charset="0"/>
              <a:buChar char="•"/>
              <a:defRPr/>
            </a:pPr>
            <a:endParaRPr lang="de-DE" sz="1400" b="0" dirty="0">
              <a:solidFill>
                <a:schemeClr val="tx1"/>
              </a:solidFill>
              <a:latin typeface="Lato" charset="0"/>
              <a:ea typeface="Lato" charset="0"/>
              <a:cs typeface="Lato" charset="0"/>
            </a:endParaRPr>
          </a:p>
          <a:p>
            <a:pPr marL="285750" indent="-285750">
              <a:buFont typeface="Arial" charset="0"/>
              <a:buChar char="•"/>
              <a:defRPr/>
            </a:pPr>
            <a:r>
              <a:rPr lang="de-DE" sz="1400" b="0" dirty="0">
                <a:solidFill>
                  <a:schemeClr val="tx1"/>
                </a:solidFill>
                <a:latin typeface="Lato" charset="0"/>
                <a:ea typeface="Lato" charset="0"/>
                <a:cs typeface="Lato" charset="0"/>
              </a:rPr>
              <a:t>Aber: In Deutschland </a:t>
            </a:r>
            <a:br>
              <a:rPr lang="de-DE" sz="1400" b="0" dirty="0">
                <a:solidFill>
                  <a:schemeClr val="tx1"/>
                </a:solidFill>
                <a:latin typeface="Lato" charset="0"/>
                <a:ea typeface="Lato" charset="0"/>
                <a:cs typeface="Lato" charset="0"/>
              </a:rPr>
            </a:br>
            <a:r>
              <a:rPr lang="de-DE" sz="1400" b="0" dirty="0">
                <a:solidFill>
                  <a:schemeClr val="tx1"/>
                </a:solidFill>
                <a:latin typeface="Lato" charset="0"/>
                <a:ea typeface="Lato" charset="0"/>
                <a:cs typeface="Lato" charset="0"/>
              </a:rPr>
              <a:t>sind auch schon </a:t>
            </a:r>
            <a:br>
              <a:rPr lang="de-DE" sz="1400" b="0" dirty="0">
                <a:solidFill>
                  <a:schemeClr val="tx1"/>
                </a:solidFill>
                <a:latin typeface="Lato" charset="0"/>
                <a:ea typeface="Lato" charset="0"/>
                <a:cs typeface="Lato" charset="0"/>
              </a:rPr>
            </a:br>
            <a:r>
              <a:rPr lang="de-DE" sz="1400" b="0" dirty="0">
                <a:solidFill>
                  <a:schemeClr val="tx1"/>
                </a:solidFill>
                <a:latin typeface="Lato" charset="0"/>
                <a:ea typeface="Lato" charset="0"/>
                <a:cs typeface="Lato" charset="0"/>
              </a:rPr>
              <a:t>ca. 2 Millionen </a:t>
            </a:r>
            <a:br>
              <a:rPr lang="de-DE" sz="1400" b="0" dirty="0">
                <a:solidFill>
                  <a:schemeClr val="tx1"/>
                </a:solidFill>
                <a:latin typeface="Lato" charset="0"/>
                <a:ea typeface="Lato" charset="0"/>
                <a:cs typeface="Lato" charset="0"/>
              </a:rPr>
            </a:br>
            <a:r>
              <a:rPr lang="de-DE" sz="1400" b="0" dirty="0">
                <a:solidFill>
                  <a:schemeClr val="tx1"/>
                </a:solidFill>
                <a:latin typeface="Lato" charset="0"/>
                <a:ea typeface="Lato" charset="0"/>
                <a:cs typeface="Lato" charset="0"/>
              </a:rPr>
              <a:t>Wärmepumpen installiert.</a:t>
            </a:r>
          </a:p>
          <a:p>
            <a:pPr marL="285750" indent="-285750">
              <a:buFont typeface="Arial" charset="0"/>
              <a:buChar char="•"/>
              <a:defRPr/>
            </a:pPr>
            <a:endParaRPr lang="de-DE" sz="1400" b="0" dirty="0">
              <a:solidFill>
                <a:schemeClr val="tx1"/>
              </a:solidFill>
              <a:latin typeface="Lato" charset="0"/>
              <a:ea typeface="Lato" charset="0"/>
              <a:cs typeface="Lato" charset="0"/>
            </a:endParaRPr>
          </a:p>
          <a:p>
            <a:pPr marL="285750" indent="-285750">
              <a:buFont typeface="Arial" charset="0"/>
              <a:buChar char="•"/>
              <a:defRPr/>
            </a:pPr>
            <a:r>
              <a:rPr lang="de-DE" sz="1400" b="0" dirty="0">
                <a:solidFill>
                  <a:schemeClr val="tx1"/>
                </a:solidFill>
                <a:latin typeface="Lato" charset="0"/>
                <a:ea typeface="Lato" charset="0"/>
                <a:cs typeface="Lato" charset="0"/>
              </a:rPr>
              <a:t>Auch bei uns geht das also.</a:t>
            </a:r>
          </a:p>
        </p:txBody>
      </p:sp>
      <p:sp>
        <p:nvSpPr>
          <p:cNvPr id="8" name="Textfeld 7"/>
          <p:cNvSpPr txBox="1"/>
          <p:nvPr/>
        </p:nvSpPr>
        <p:spPr bwMode="auto">
          <a:xfrm>
            <a:off x="5730849" y="4614203"/>
            <a:ext cx="3233639" cy="338554"/>
          </a:xfrm>
          <a:prstGeom prst="rect">
            <a:avLst/>
          </a:prstGeom>
          <a:noFill/>
        </p:spPr>
        <p:txBody>
          <a:bodyPr wrap="square" rtlCol="0">
            <a:spAutoFit/>
          </a:bodyPr>
          <a:lstStyle/>
          <a:p>
            <a:pPr algn="r">
              <a:defRPr/>
            </a:pPr>
            <a:r>
              <a:rPr lang="de-DE" sz="800" dirty="0">
                <a:latin typeface="Lato" charset="0"/>
                <a:ea typeface="Lato" charset="0"/>
                <a:cs typeface="Lato" charset="0"/>
              </a:rPr>
              <a:t>Quelle: </a:t>
            </a:r>
            <a:r>
              <a:rPr lang="de-DE" sz="800" dirty="0">
                <a:latin typeface="Lato" charset="0"/>
                <a:ea typeface="Lato" charset="0"/>
                <a:cs typeface="Lato" charset="0"/>
                <a:hlinkClick r:id="rId4">
                  <a:extLst>
                    <a:ext uri="{A12FA001-AC4F-418D-AE19-62706E023703}">
                      <ahyp:hlinkClr xmlns:ahyp="http://schemas.microsoft.com/office/drawing/2018/hyperlinkcolor" val="tx"/>
                    </a:ext>
                  </a:extLst>
                </a:hlinkClick>
              </a:rPr>
              <a:t>https://www.ehpa.org/news-and-resources/news/eu-could-end-up-15-million-heat-pumps-short-of-2030-ambition</a:t>
            </a:r>
            <a:r>
              <a:rPr lang="de-DE" sz="800" dirty="0">
                <a:solidFill>
                  <a:srgbClr val="0563C1"/>
                </a:solidFill>
                <a:latin typeface="Lato" charset="0"/>
                <a:ea typeface="Lato" charset="0"/>
                <a:cs typeface="Lato" charset="0"/>
                <a:hlinkClick r:id="rId4">
                  <a:extLst>
                    <a:ext uri="{A12FA001-AC4F-418D-AE19-62706E023703}">
                      <ahyp:hlinkClr xmlns:ahyp="http://schemas.microsoft.com/office/drawing/2018/hyperlinkcolor" val="tx"/>
                    </a:ext>
                  </a:extLst>
                </a:hlinkClick>
              </a:rPr>
              <a:t>/</a:t>
            </a:r>
            <a:r>
              <a:rPr lang="de-DE" sz="800" dirty="0">
                <a:latin typeface="Lato" charset="0"/>
                <a:ea typeface="Lato" charset="0"/>
                <a:cs typeface="Lato" charset="0"/>
              </a:rPr>
              <a:t> </a:t>
            </a:r>
          </a:p>
        </p:txBody>
      </p:sp>
    </p:spTree>
    <p:extLst>
      <p:ext uri="{BB962C8B-B14F-4D97-AF65-F5344CB8AC3E}">
        <p14:creationId xmlns:p14="http://schemas.microsoft.com/office/powerpoint/2010/main" val="40621497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alpha val="59000"/>
          </a:schemeClr>
        </a:solidFill>
        <a:effectLst/>
      </p:bgPr>
    </p:bg>
    <p:spTree>
      <p:nvGrpSpPr>
        <p:cNvPr id="1" name=""/>
        <p:cNvGrpSpPr/>
        <p:nvPr/>
      </p:nvGrpSpPr>
      <p:grpSpPr>
        <a:xfrm>
          <a:off x="0" y="0"/>
          <a:ext cx="0" cy="0"/>
          <a:chOff x="0" y="0"/>
          <a:chExt cx="0" cy="0"/>
        </a:xfrm>
      </p:grpSpPr>
      <p:cxnSp>
        <p:nvCxnSpPr>
          <p:cNvPr id="15" name="Gerade Verbindung 14"/>
          <p:cNvCxnSpPr/>
          <p:nvPr/>
        </p:nvCxnSpPr>
        <p:spPr bwMode="auto">
          <a:xfrm>
            <a:off x="457200" y="843558"/>
            <a:ext cx="868680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6" name="Bild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8519059" y="195486"/>
            <a:ext cx="445429" cy="445429"/>
          </a:xfrm>
          <a:prstGeom prst="rect">
            <a:avLst/>
          </a:prstGeom>
        </p:spPr>
      </p:pic>
      <p:sp>
        <p:nvSpPr>
          <p:cNvPr id="17" name="Titel 1"/>
          <p:cNvSpPr txBox="1"/>
          <p:nvPr/>
        </p:nvSpPr>
        <p:spPr bwMode="auto">
          <a:xfrm>
            <a:off x="457200" y="123479"/>
            <a:ext cx="7787208" cy="720080"/>
          </a:xfrm>
          <a:prstGeom prst="rect">
            <a:avLst/>
          </a:prstGeom>
        </p:spPr>
        <p:txBody>
          <a:bodyPr/>
          <a:lstStyle>
            <a:lvl1pPr algn="l" defTabSz="685800">
              <a:lnSpc>
                <a:spcPts val="3000"/>
              </a:lnSpc>
              <a:spcBef>
                <a:spcPts val="0"/>
              </a:spcBef>
              <a:buNone/>
              <a:defRPr lang="en-US" sz="2800" b="1">
                <a:solidFill>
                  <a:schemeClr val="accent1"/>
                </a:solidFill>
                <a:latin typeface="+mj-lt"/>
                <a:ea typeface="+mj-ea"/>
                <a:cs typeface="+mj-cs"/>
              </a:defRPr>
            </a:lvl1pPr>
          </a:lstStyle>
          <a:p>
            <a:pPr>
              <a:lnSpc>
                <a:spcPct val="100000"/>
              </a:lnSpc>
              <a:defRPr/>
            </a:pPr>
            <a:r>
              <a:rPr lang="de-DE" sz="1800" dirty="0">
                <a:solidFill>
                  <a:srgbClr val="0B4B91"/>
                </a:solidFill>
                <a:latin typeface="Montserrat" charset="0"/>
                <a:ea typeface="Montserrat" charset="0"/>
                <a:cs typeface="Montserrat" charset="0"/>
              </a:rPr>
              <a:t>Mit Strom und Umweltwärme heizen? </a:t>
            </a:r>
          </a:p>
          <a:p>
            <a:pPr>
              <a:lnSpc>
                <a:spcPct val="100000"/>
              </a:lnSpc>
              <a:defRPr/>
            </a:pPr>
            <a:r>
              <a:rPr lang="de-DE" sz="1800" dirty="0">
                <a:solidFill>
                  <a:srgbClr val="0B4B91"/>
                </a:solidFill>
                <a:latin typeface="Montserrat" charset="0"/>
                <a:ea typeface="Montserrat" charset="0"/>
                <a:cs typeface="Montserrat" charset="0"/>
              </a:rPr>
              <a:t>Auch in ganz normalen Häusern möglich. Hier einige Beispiele.</a:t>
            </a:r>
          </a:p>
        </p:txBody>
      </p:sp>
      <p:pic>
        <p:nvPicPr>
          <p:cNvPr id="12" name="Grafik 4"/>
          <p:cNvPicPr>
            <a:picLocks noChangeAspect="1"/>
          </p:cNvPicPr>
          <p:nvPr/>
        </p:nvPicPr>
        <p:blipFill>
          <a:blip r:embed="rId4"/>
          <a:stretch/>
        </p:blipFill>
        <p:spPr bwMode="auto">
          <a:xfrm>
            <a:off x="3406499" y="1275607"/>
            <a:ext cx="1359284" cy="1359283"/>
          </a:xfrm>
          <a:prstGeom prst="rect">
            <a:avLst/>
          </a:prstGeom>
        </p:spPr>
      </p:pic>
      <p:pic>
        <p:nvPicPr>
          <p:cNvPr id="13" name="Grafik 5" descr="Ein Bild, das Gebäude, draußen, Fenster, Eigentum enthält.&#10;&#10;Automatisch generierte Beschreibung"/>
          <p:cNvPicPr>
            <a:picLocks noChangeAspect="1"/>
          </p:cNvPicPr>
          <p:nvPr/>
        </p:nvPicPr>
        <p:blipFill>
          <a:blip r:embed="rId5"/>
          <a:stretch/>
        </p:blipFill>
        <p:spPr bwMode="auto">
          <a:xfrm>
            <a:off x="6132132" y="1275606"/>
            <a:ext cx="1359575" cy="1359283"/>
          </a:xfrm>
          <a:prstGeom prst="rect">
            <a:avLst/>
          </a:prstGeom>
        </p:spPr>
      </p:pic>
      <p:sp>
        <p:nvSpPr>
          <p:cNvPr id="14" name="Textfeld 13"/>
          <p:cNvSpPr txBox="1"/>
          <p:nvPr/>
        </p:nvSpPr>
        <p:spPr bwMode="auto">
          <a:xfrm>
            <a:off x="2034965" y="1903336"/>
            <a:ext cx="1359389" cy="677108"/>
          </a:xfrm>
          <a:prstGeom prst="rect">
            <a:avLst/>
          </a:prstGeom>
          <a:noFill/>
          <a:ln>
            <a:noFill/>
          </a:ln>
        </p:spPr>
        <p:txBody>
          <a:bodyPr vert="horz" wrap="square" lIns="0" tIns="0" rIns="0" bIns="0" rtlCol="0" anchor="t">
            <a:spAutoFit/>
          </a:bodyPr>
          <a:lstStyle/>
          <a:p>
            <a:pPr marL="0" marR="0" lvl="0" indent="0" defTabSz="1200397">
              <a:lnSpc>
                <a:spcPct val="100000"/>
              </a:lnSpc>
              <a:spcBef>
                <a:spcPts val="0"/>
              </a:spcBef>
              <a:spcAft>
                <a:spcPts val="0"/>
              </a:spcAft>
              <a:buClr>
                <a:srgbClr val="2A455E"/>
              </a:buClr>
              <a:buSzTx/>
              <a:buFontTx/>
              <a:buNone/>
              <a:defRPr/>
            </a:pPr>
            <a:r>
              <a:rPr lang="de-DE" sz="1100" b="1" i="0" u="none" strike="noStrike" cap="none" spc="0" dirty="0">
                <a:ln>
                  <a:noFill/>
                </a:ln>
                <a:solidFill>
                  <a:srgbClr val="0B4B91"/>
                </a:solidFill>
                <a:latin typeface="Lato" charset="0"/>
                <a:ea typeface="Lato" charset="0"/>
                <a:cs typeface="Lato" charset="0"/>
              </a:rPr>
              <a:t>100 m</a:t>
            </a:r>
            <a:r>
              <a:rPr lang="de-DE" sz="1100" b="1" i="0" u="none" strike="noStrike" cap="none" spc="0" baseline="30000" dirty="0">
                <a:ln>
                  <a:noFill/>
                </a:ln>
                <a:solidFill>
                  <a:srgbClr val="0B4B91"/>
                </a:solidFill>
                <a:latin typeface="Lato" charset="0"/>
                <a:ea typeface="Lato" charset="0"/>
                <a:cs typeface="Lato" charset="0"/>
              </a:rPr>
              <a:t>2</a:t>
            </a:r>
            <a:endParaRPr sz="1100" dirty="0">
              <a:solidFill>
                <a:srgbClr val="0B4B91"/>
              </a:solidFill>
              <a:latin typeface="Lato" charset="0"/>
              <a:ea typeface="Lato" charset="0"/>
              <a:cs typeface="Lato" charset="0"/>
            </a:endParaRPr>
          </a:p>
          <a:p>
            <a:pPr marL="0" marR="0" lvl="0" indent="0" defTabSz="1200397">
              <a:lnSpc>
                <a:spcPct val="100000"/>
              </a:lnSpc>
              <a:spcBef>
                <a:spcPts val="0"/>
              </a:spcBef>
              <a:spcAft>
                <a:spcPts val="0"/>
              </a:spcAft>
              <a:buClr>
                <a:srgbClr val="2A455E"/>
              </a:buClr>
              <a:buSzTx/>
              <a:buFontTx/>
              <a:buNone/>
              <a:defRPr/>
            </a:pPr>
            <a:r>
              <a:rPr lang="de-DE" sz="1100" b="0" i="0" u="none" strike="noStrike" cap="none" spc="0" dirty="0">
                <a:ln>
                  <a:noFill/>
                </a:ln>
                <a:latin typeface="Lato" charset="0"/>
                <a:ea typeface="Lato" charset="0"/>
                <a:cs typeface="Lato" charset="0"/>
              </a:rPr>
              <a:t>Flächenheizung</a:t>
            </a:r>
          </a:p>
          <a:p>
            <a:pPr marL="0" marR="0" lvl="0" indent="0" defTabSz="1200397">
              <a:lnSpc>
                <a:spcPct val="100000"/>
              </a:lnSpc>
              <a:spcBef>
                <a:spcPts val="0"/>
              </a:spcBef>
              <a:spcAft>
                <a:spcPts val="0"/>
              </a:spcAft>
              <a:buClr>
                <a:srgbClr val="2A455E"/>
              </a:buClr>
              <a:buSzTx/>
              <a:buFontTx/>
              <a:buNone/>
              <a:defRPr/>
            </a:pPr>
            <a:r>
              <a:rPr lang="de-DE" sz="1100" b="0" i="0" u="none" strike="noStrike" cap="none" spc="0" dirty="0">
                <a:ln>
                  <a:noFill/>
                </a:ln>
                <a:latin typeface="Lato" charset="0"/>
                <a:ea typeface="Lato" charset="0"/>
                <a:cs typeface="Lato" charset="0"/>
              </a:rPr>
              <a:t>Holzofen-Backup</a:t>
            </a:r>
            <a:endParaRPr sz="1100" dirty="0">
              <a:latin typeface="Lato" charset="0"/>
              <a:ea typeface="Lato" charset="0"/>
              <a:cs typeface="Lato" charset="0"/>
            </a:endParaRPr>
          </a:p>
          <a:p>
            <a:pPr marL="0" marR="0" lvl="0" indent="0" defTabSz="1200397">
              <a:lnSpc>
                <a:spcPct val="100000"/>
              </a:lnSpc>
              <a:spcBef>
                <a:spcPts val="0"/>
              </a:spcBef>
              <a:spcAft>
                <a:spcPts val="0"/>
              </a:spcAft>
              <a:buClr>
                <a:srgbClr val="2A455E"/>
              </a:buClr>
              <a:buSzTx/>
              <a:buFontTx/>
              <a:buNone/>
              <a:defRPr/>
            </a:pPr>
            <a:r>
              <a:rPr lang="de-DE" sz="1100" b="1" i="0" u="none" strike="noStrike" cap="none" spc="0" dirty="0">
                <a:ln>
                  <a:noFill/>
                </a:ln>
                <a:latin typeface="Lato" charset="0"/>
                <a:ea typeface="Lato" charset="0"/>
                <a:cs typeface="Lato" charset="0"/>
              </a:rPr>
              <a:t>5 kW</a:t>
            </a:r>
            <a:endParaRPr sz="1100" dirty="0">
              <a:latin typeface="Lato" charset="0"/>
              <a:ea typeface="Lato" charset="0"/>
              <a:cs typeface="Lato" charset="0"/>
            </a:endParaRPr>
          </a:p>
        </p:txBody>
      </p:sp>
      <p:sp>
        <p:nvSpPr>
          <p:cNvPr id="18" name="Textfeld 17"/>
          <p:cNvSpPr txBox="1"/>
          <p:nvPr/>
        </p:nvSpPr>
        <p:spPr bwMode="auto">
          <a:xfrm>
            <a:off x="2035086" y="3861795"/>
            <a:ext cx="700513" cy="677108"/>
          </a:xfrm>
          <a:prstGeom prst="rect">
            <a:avLst/>
          </a:prstGeom>
          <a:noFill/>
          <a:ln>
            <a:noFill/>
          </a:ln>
        </p:spPr>
        <p:txBody>
          <a:bodyPr vert="horz" wrap="none" lIns="0" tIns="0" rIns="0" bIns="0" rtlCol="0">
            <a:spAutoFit/>
          </a:bodyPr>
          <a:lstStyle/>
          <a:p>
            <a:pPr marL="0" marR="0" lvl="0" indent="0" defTabSz="1200397">
              <a:lnSpc>
                <a:spcPct val="100000"/>
              </a:lnSpc>
              <a:spcBef>
                <a:spcPts val="0"/>
              </a:spcBef>
              <a:spcAft>
                <a:spcPts val="0"/>
              </a:spcAft>
              <a:buClr>
                <a:srgbClr val="2A455E"/>
              </a:buClr>
              <a:buSzTx/>
              <a:buFontTx/>
              <a:buNone/>
              <a:defRPr/>
            </a:pPr>
            <a:r>
              <a:rPr lang="de-DE" sz="1100" b="1" i="0" u="none" strike="noStrike" cap="none" spc="0" dirty="0">
                <a:ln>
                  <a:noFill/>
                </a:ln>
                <a:solidFill>
                  <a:srgbClr val="0B4B91"/>
                </a:solidFill>
                <a:latin typeface="Lato" charset="0"/>
                <a:ea typeface="Lato" charset="0"/>
                <a:cs typeface="Lato" charset="0"/>
              </a:rPr>
              <a:t>140 m</a:t>
            </a:r>
            <a:r>
              <a:rPr lang="de-DE" sz="1100" b="1" i="0" u="none" strike="noStrike" cap="none" spc="0" baseline="30000" dirty="0">
                <a:ln>
                  <a:noFill/>
                </a:ln>
                <a:solidFill>
                  <a:srgbClr val="0B4B91"/>
                </a:solidFill>
                <a:latin typeface="Lato" charset="0"/>
                <a:ea typeface="Lato" charset="0"/>
                <a:cs typeface="Lato" charset="0"/>
              </a:rPr>
              <a:t>2</a:t>
            </a:r>
            <a:endParaRPr sz="1100" dirty="0">
              <a:solidFill>
                <a:srgbClr val="0B4B91"/>
              </a:solidFill>
              <a:latin typeface="Lato" charset="0"/>
              <a:ea typeface="Lato" charset="0"/>
              <a:cs typeface="Lato" charset="0"/>
            </a:endParaRPr>
          </a:p>
          <a:p>
            <a:pPr marL="0" marR="0" lvl="0" indent="0" defTabSz="1200397">
              <a:lnSpc>
                <a:spcPct val="100000"/>
              </a:lnSpc>
              <a:spcBef>
                <a:spcPts val="0"/>
              </a:spcBef>
              <a:spcAft>
                <a:spcPts val="0"/>
              </a:spcAft>
              <a:buClr>
                <a:srgbClr val="2A455E"/>
              </a:buClr>
              <a:buSzTx/>
              <a:buFontTx/>
              <a:buNone/>
              <a:defRPr/>
            </a:pPr>
            <a:r>
              <a:rPr lang="de-DE" sz="1100" b="0" i="0" u="none" strike="noStrike" cap="none" spc="0" dirty="0">
                <a:ln>
                  <a:noFill/>
                </a:ln>
                <a:latin typeface="Lato" charset="0"/>
                <a:ea typeface="Lato" charset="0"/>
                <a:cs typeface="Lato" charset="0"/>
              </a:rPr>
              <a:t>Normale </a:t>
            </a:r>
            <a:br>
              <a:rPr lang="de-DE" sz="1100" b="0" i="0" u="none" strike="noStrike" cap="none" spc="0" dirty="0">
                <a:ln>
                  <a:noFill/>
                </a:ln>
                <a:latin typeface="Lato" charset="0"/>
                <a:ea typeface="Lato" charset="0"/>
                <a:cs typeface="Lato" charset="0"/>
              </a:rPr>
            </a:br>
            <a:r>
              <a:rPr lang="de-DE" sz="1100" b="0" i="0" u="none" strike="noStrike" cap="none" spc="0" dirty="0">
                <a:ln>
                  <a:noFill/>
                </a:ln>
                <a:latin typeface="Lato" charset="0"/>
                <a:ea typeface="Lato" charset="0"/>
                <a:cs typeface="Lato" charset="0"/>
              </a:rPr>
              <a:t>Heizkörper</a:t>
            </a:r>
            <a:br>
              <a:rPr lang="de-DE" sz="1100" b="0" i="0" u="none" strike="noStrike" cap="none" spc="0" dirty="0">
                <a:ln>
                  <a:noFill/>
                </a:ln>
                <a:latin typeface="Lato" charset="0"/>
                <a:ea typeface="Lato" charset="0"/>
                <a:cs typeface="Lato" charset="0"/>
              </a:rPr>
            </a:br>
            <a:r>
              <a:rPr lang="de-DE" sz="1100" b="1" i="0" u="none" strike="noStrike" cap="none" spc="0" dirty="0">
                <a:ln>
                  <a:noFill/>
                </a:ln>
                <a:latin typeface="Lato" charset="0"/>
                <a:ea typeface="Lato" charset="0"/>
                <a:cs typeface="Lato" charset="0"/>
              </a:rPr>
              <a:t>6 kW</a:t>
            </a:r>
            <a:endParaRPr sz="1100" dirty="0">
              <a:latin typeface="Lato" charset="0"/>
              <a:ea typeface="Lato" charset="0"/>
              <a:cs typeface="Lato" charset="0"/>
            </a:endParaRPr>
          </a:p>
        </p:txBody>
      </p:sp>
      <p:sp>
        <p:nvSpPr>
          <p:cNvPr id="19" name="Textfeld 18"/>
          <p:cNvSpPr txBox="1"/>
          <p:nvPr/>
        </p:nvSpPr>
        <p:spPr bwMode="auto">
          <a:xfrm>
            <a:off x="4899087" y="1874674"/>
            <a:ext cx="700513" cy="677108"/>
          </a:xfrm>
          <a:prstGeom prst="rect">
            <a:avLst/>
          </a:prstGeom>
          <a:noFill/>
          <a:ln>
            <a:noFill/>
          </a:ln>
        </p:spPr>
        <p:txBody>
          <a:bodyPr vert="horz" wrap="none" lIns="0" tIns="0" rIns="0" bIns="0" rtlCol="0">
            <a:spAutoFit/>
          </a:bodyPr>
          <a:lstStyle/>
          <a:p>
            <a:pPr marL="0" marR="0" lvl="0" indent="0" defTabSz="1200397">
              <a:lnSpc>
                <a:spcPct val="100000"/>
              </a:lnSpc>
              <a:spcBef>
                <a:spcPts val="0"/>
              </a:spcBef>
              <a:spcAft>
                <a:spcPts val="0"/>
              </a:spcAft>
              <a:buClr>
                <a:srgbClr val="2A455E"/>
              </a:buClr>
              <a:buSzTx/>
              <a:buFontTx/>
              <a:buNone/>
              <a:defRPr/>
            </a:pPr>
            <a:r>
              <a:rPr lang="de-DE" sz="1100" b="1" i="0" u="none" strike="noStrike" cap="none" spc="0" dirty="0">
                <a:ln>
                  <a:noFill/>
                </a:ln>
                <a:solidFill>
                  <a:srgbClr val="0B4B91"/>
                </a:solidFill>
                <a:latin typeface="Lato" charset="0"/>
                <a:ea typeface="Lato" charset="0"/>
                <a:cs typeface="Lato" charset="0"/>
              </a:rPr>
              <a:t>140 m</a:t>
            </a:r>
            <a:r>
              <a:rPr lang="de-DE" sz="1100" b="1" i="0" u="none" strike="noStrike" cap="none" spc="0" baseline="30000" dirty="0">
                <a:ln>
                  <a:noFill/>
                </a:ln>
                <a:solidFill>
                  <a:srgbClr val="0B4B91"/>
                </a:solidFill>
                <a:latin typeface="Lato" charset="0"/>
                <a:ea typeface="Lato" charset="0"/>
                <a:cs typeface="Lato" charset="0"/>
              </a:rPr>
              <a:t>2</a:t>
            </a:r>
            <a:endParaRPr sz="1100" dirty="0">
              <a:solidFill>
                <a:srgbClr val="0B4B91"/>
              </a:solidFill>
              <a:latin typeface="Lato" charset="0"/>
              <a:ea typeface="Lato" charset="0"/>
              <a:cs typeface="Lato" charset="0"/>
            </a:endParaRPr>
          </a:p>
          <a:p>
            <a:pPr marL="0" marR="0" lvl="0" indent="0" defTabSz="1200397">
              <a:lnSpc>
                <a:spcPct val="100000"/>
              </a:lnSpc>
              <a:spcBef>
                <a:spcPts val="0"/>
              </a:spcBef>
              <a:spcAft>
                <a:spcPts val="0"/>
              </a:spcAft>
              <a:buClr>
                <a:srgbClr val="2A455E"/>
              </a:buClr>
              <a:buSzTx/>
              <a:buFontTx/>
              <a:buNone/>
              <a:defRPr/>
            </a:pPr>
            <a:r>
              <a:rPr lang="de-DE" sz="1100" b="0" i="0" u="none" strike="noStrike" cap="none" spc="0" dirty="0">
                <a:ln>
                  <a:noFill/>
                </a:ln>
                <a:latin typeface="Lato" charset="0"/>
                <a:ea typeface="Lato" charset="0"/>
                <a:cs typeface="Lato" charset="0"/>
              </a:rPr>
              <a:t>Normale </a:t>
            </a:r>
            <a:br>
              <a:rPr lang="de-DE" sz="1100" b="0" i="0" u="none" strike="noStrike" cap="none" spc="0" dirty="0">
                <a:ln>
                  <a:noFill/>
                </a:ln>
                <a:latin typeface="Lato" charset="0"/>
                <a:ea typeface="Lato" charset="0"/>
                <a:cs typeface="Lato" charset="0"/>
              </a:rPr>
            </a:br>
            <a:r>
              <a:rPr lang="de-DE" sz="1100" b="0" i="0" u="none" strike="noStrike" cap="none" spc="0" dirty="0">
                <a:ln>
                  <a:noFill/>
                </a:ln>
                <a:latin typeface="Lato" charset="0"/>
                <a:ea typeface="Lato" charset="0"/>
                <a:cs typeface="Lato" charset="0"/>
              </a:rPr>
              <a:t>Heizkörper</a:t>
            </a:r>
            <a:br>
              <a:rPr lang="de-DE" sz="1100" b="0" i="0" u="none" strike="noStrike" cap="none" spc="0" dirty="0">
                <a:ln>
                  <a:noFill/>
                </a:ln>
                <a:latin typeface="Lato" charset="0"/>
                <a:ea typeface="Lato" charset="0"/>
                <a:cs typeface="Lato" charset="0"/>
              </a:rPr>
            </a:br>
            <a:r>
              <a:rPr lang="de-DE" sz="1100" b="1" i="0" u="none" strike="noStrike" cap="none" spc="0" dirty="0">
                <a:ln>
                  <a:noFill/>
                </a:ln>
                <a:latin typeface="Lato" charset="0"/>
                <a:ea typeface="Lato" charset="0"/>
                <a:cs typeface="Lato" charset="0"/>
              </a:rPr>
              <a:t>14 kW</a:t>
            </a:r>
            <a:endParaRPr sz="1100" dirty="0">
              <a:latin typeface="Lato" charset="0"/>
              <a:ea typeface="Lato" charset="0"/>
              <a:cs typeface="Lato" charset="0"/>
            </a:endParaRPr>
          </a:p>
        </p:txBody>
      </p:sp>
      <p:sp>
        <p:nvSpPr>
          <p:cNvPr id="20" name="Textfeld 19"/>
          <p:cNvSpPr txBox="1"/>
          <p:nvPr/>
        </p:nvSpPr>
        <p:spPr bwMode="auto">
          <a:xfrm>
            <a:off x="7624720" y="2075569"/>
            <a:ext cx="1240191" cy="507831"/>
          </a:xfrm>
          <a:prstGeom prst="rect">
            <a:avLst/>
          </a:prstGeom>
          <a:noFill/>
          <a:ln>
            <a:noFill/>
          </a:ln>
        </p:spPr>
        <p:txBody>
          <a:bodyPr vert="horz" wrap="square" lIns="0" tIns="0" rIns="0" bIns="0" rtlCol="0">
            <a:spAutoFit/>
          </a:bodyPr>
          <a:lstStyle/>
          <a:p>
            <a:pPr marL="0" marR="0" lvl="0" indent="0" defTabSz="1200397">
              <a:lnSpc>
                <a:spcPct val="100000"/>
              </a:lnSpc>
              <a:spcBef>
                <a:spcPts val="0"/>
              </a:spcBef>
              <a:spcAft>
                <a:spcPts val="0"/>
              </a:spcAft>
              <a:buClr>
                <a:srgbClr val="2A455E"/>
              </a:buClr>
              <a:buSzTx/>
              <a:buFontTx/>
              <a:buNone/>
              <a:defRPr/>
            </a:pPr>
            <a:r>
              <a:rPr lang="de-DE" sz="1100" b="1" i="0" u="none" strike="noStrike" cap="none" spc="0" dirty="0">
                <a:ln>
                  <a:noFill/>
                </a:ln>
                <a:solidFill>
                  <a:srgbClr val="0B4B91"/>
                </a:solidFill>
                <a:latin typeface="Lato" charset="0"/>
                <a:ea typeface="Lato" charset="0"/>
                <a:cs typeface="Lato" charset="0"/>
              </a:rPr>
              <a:t>125 m</a:t>
            </a:r>
            <a:r>
              <a:rPr lang="de-DE" sz="1100" b="1" i="0" u="none" strike="noStrike" cap="none" spc="0" baseline="30000" dirty="0">
                <a:ln>
                  <a:noFill/>
                </a:ln>
                <a:solidFill>
                  <a:srgbClr val="0B4B91"/>
                </a:solidFill>
                <a:latin typeface="Lato" charset="0"/>
                <a:ea typeface="Lato" charset="0"/>
                <a:cs typeface="Lato" charset="0"/>
              </a:rPr>
              <a:t>2</a:t>
            </a:r>
            <a:endParaRPr sz="1100" dirty="0">
              <a:solidFill>
                <a:srgbClr val="0B4B91"/>
              </a:solidFill>
              <a:latin typeface="Lato" charset="0"/>
              <a:ea typeface="Lato" charset="0"/>
              <a:cs typeface="Lato" charset="0"/>
            </a:endParaRPr>
          </a:p>
          <a:p>
            <a:pPr marL="0" marR="0" lvl="0" indent="0" defTabSz="1200397">
              <a:lnSpc>
                <a:spcPct val="100000"/>
              </a:lnSpc>
              <a:spcBef>
                <a:spcPts val="0"/>
              </a:spcBef>
              <a:spcAft>
                <a:spcPts val="0"/>
              </a:spcAft>
              <a:buClr>
                <a:srgbClr val="2A455E"/>
              </a:buClr>
              <a:buSzTx/>
              <a:buFontTx/>
              <a:buNone/>
              <a:defRPr/>
            </a:pPr>
            <a:r>
              <a:rPr lang="de-DE" sz="1100" b="0" i="0" u="none" strike="noStrike" cap="none" spc="0" dirty="0">
                <a:ln>
                  <a:noFill/>
                </a:ln>
                <a:latin typeface="Lato" charset="0"/>
                <a:ea typeface="Lato" charset="0"/>
                <a:cs typeface="Lato" charset="0"/>
              </a:rPr>
              <a:t>Flächenheizung</a:t>
            </a:r>
            <a:br>
              <a:rPr lang="de-DE" sz="1100" b="0" i="0" u="none" strike="noStrike" cap="none" spc="0" dirty="0">
                <a:ln>
                  <a:noFill/>
                </a:ln>
                <a:latin typeface="Lato" charset="0"/>
                <a:ea typeface="Lato" charset="0"/>
                <a:cs typeface="Lato" charset="0"/>
              </a:rPr>
            </a:br>
            <a:r>
              <a:rPr lang="de-DE" sz="1100" b="1" i="0" u="none" strike="noStrike" cap="none" spc="0" dirty="0">
                <a:ln>
                  <a:noFill/>
                </a:ln>
                <a:latin typeface="Lato" charset="0"/>
                <a:ea typeface="Lato" charset="0"/>
                <a:cs typeface="Lato" charset="0"/>
              </a:rPr>
              <a:t>8 kW</a:t>
            </a:r>
            <a:endParaRPr sz="1100" dirty="0">
              <a:latin typeface="Lato" charset="0"/>
              <a:ea typeface="Lato" charset="0"/>
              <a:cs typeface="Lato" charset="0"/>
            </a:endParaRPr>
          </a:p>
        </p:txBody>
      </p:sp>
      <p:sp>
        <p:nvSpPr>
          <p:cNvPr id="21" name="Textfeld 20"/>
          <p:cNvSpPr txBox="1"/>
          <p:nvPr/>
        </p:nvSpPr>
        <p:spPr bwMode="auto">
          <a:xfrm>
            <a:off x="4544777" y="3831890"/>
            <a:ext cx="886461" cy="677108"/>
          </a:xfrm>
          <a:prstGeom prst="rect">
            <a:avLst/>
          </a:prstGeom>
          <a:noFill/>
          <a:ln>
            <a:noFill/>
          </a:ln>
        </p:spPr>
        <p:txBody>
          <a:bodyPr vert="horz" wrap="none" lIns="0" tIns="0" rIns="0" bIns="0" rtlCol="0">
            <a:spAutoFit/>
          </a:bodyPr>
          <a:lstStyle/>
          <a:p>
            <a:pPr marL="0" marR="0" lvl="0" indent="0" defTabSz="1200397">
              <a:lnSpc>
                <a:spcPct val="100000"/>
              </a:lnSpc>
              <a:spcBef>
                <a:spcPts val="0"/>
              </a:spcBef>
              <a:spcAft>
                <a:spcPts val="0"/>
              </a:spcAft>
              <a:buClr>
                <a:srgbClr val="2A455E"/>
              </a:buClr>
              <a:buSzTx/>
              <a:buFontTx/>
              <a:buNone/>
              <a:defRPr/>
            </a:pPr>
            <a:r>
              <a:rPr lang="de-DE" sz="1100" b="1" i="0" u="none" strike="noStrike" cap="none" spc="0" dirty="0">
                <a:ln>
                  <a:noFill/>
                </a:ln>
                <a:solidFill>
                  <a:srgbClr val="0B4B91"/>
                </a:solidFill>
                <a:latin typeface="Lato" charset="0"/>
                <a:ea typeface="Lato" charset="0"/>
                <a:cs typeface="Lato" charset="0"/>
              </a:rPr>
              <a:t>110 m</a:t>
            </a:r>
            <a:r>
              <a:rPr lang="de-DE" sz="1100" b="1" i="0" u="none" strike="noStrike" cap="none" spc="0" baseline="30000" dirty="0">
                <a:ln>
                  <a:noFill/>
                </a:ln>
                <a:solidFill>
                  <a:srgbClr val="0B4B91"/>
                </a:solidFill>
                <a:latin typeface="Lato" charset="0"/>
                <a:ea typeface="Lato" charset="0"/>
                <a:cs typeface="Lato" charset="0"/>
              </a:rPr>
              <a:t>2</a:t>
            </a:r>
            <a:endParaRPr sz="1100" dirty="0">
              <a:solidFill>
                <a:srgbClr val="0B4B91"/>
              </a:solidFill>
              <a:latin typeface="Lato" charset="0"/>
              <a:ea typeface="Lato" charset="0"/>
              <a:cs typeface="Lato" charset="0"/>
            </a:endParaRPr>
          </a:p>
          <a:p>
            <a:pPr marL="0" marR="0" lvl="0" indent="0" defTabSz="1200397">
              <a:lnSpc>
                <a:spcPct val="100000"/>
              </a:lnSpc>
              <a:spcBef>
                <a:spcPts val="0"/>
              </a:spcBef>
              <a:spcAft>
                <a:spcPts val="0"/>
              </a:spcAft>
              <a:buClr>
                <a:srgbClr val="2A455E"/>
              </a:buClr>
              <a:buSzTx/>
              <a:buFontTx/>
              <a:buNone/>
              <a:defRPr/>
            </a:pPr>
            <a:r>
              <a:rPr lang="de-DE" sz="1100" b="0" i="0" u="none" strike="noStrike" cap="none" spc="0" dirty="0">
                <a:ln>
                  <a:noFill/>
                </a:ln>
                <a:latin typeface="Lato" charset="0"/>
                <a:ea typeface="Lato" charset="0"/>
                <a:cs typeface="Lato" charset="0"/>
              </a:rPr>
              <a:t>Luft-Luft-</a:t>
            </a:r>
            <a:br>
              <a:rPr lang="de-DE" sz="1100" b="0" i="0" u="none" strike="noStrike" cap="none" spc="0" dirty="0">
                <a:ln>
                  <a:noFill/>
                </a:ln>
                <a:latin typeface="Lato" charset="0"/>
                <a:ea typeface="Lato" charset="0"/>
                <a:cs typeface="Lato" charset="0"/>
              </a:rPr>
            </a:br>
            <a:r>
              <a:rPr lang="de-DE" sz="1100" b="0" i="0" u="none" strike="noStrike" cap="none" spc="0" dirty="0">
                <a:ln>
                  <a:noFill/>
                </a:ln>
                <a:latin typeface="Lato" charset="0"/>
                <a:ea typeface="Lato" charset="0"/>
                <a:cs typeface="Lato" charset="0"/>
              </a:rPr>
              <a:t>Wärmepumpe</a:t>
            </a:r>
            <a:br>
              <a:rPr lang="de-DE" sz="1100" b="0" i="0" u="none" strike="noStrike" cap="none" spc="0" dirty="0">
                <a:ln>
                  <a:noFill/>
                </a:ln>
                <a:latin typeface="Lato" charset="0"/>
                <a:ea typeface="Lato" charset="0"/>
                <a:cs typeface="Lato" charset="0"/>
              </a:rPr>
            </a:br>
            <a:r>
              <a:rPr lang="de-DE" sz="1100" b="1" i="0" u="none" strike="noStrike" cap="none" spc="0" dirty="0">
                <a:ln>
                  <a:noFill/>
                </a:ln>
                <a:latin typeface="Lato" charset="0"/>
                <a:ea typeface="Lato" charset="0"/>
                <a:cs typeface="Lato" charset="0"/>
              </a:rPr>
              <a:t>18 kW</a:t>
            </a:r>
            <a:endParaRPr sz="1100" dirty="0">
              <a:latin typeface="Lato" charset="0"/>
              <a:ea typeface="Lato" charset="0"/>
              <a:cs typeface="Lato" charset="0"/>
            </a:endParaRPr>
          </a:p>
        </p:txBody>
      </p:sp>
      <p:pic>
        <p:nvPicPr>
          <p:cNvPr id="22" name="Grafik 14"/>
          <p:cNvPicPr>
            <a:picLocks noChangeAspect="1"/>
          </p:cNvPicPr>
          <p:nvPr/>
        </p:nvPicPr>
        <p:blipFill>
          <a:blip r:embed="rId6"/>
          <a:srcRect r="-22"/>
          <a:stretch/>
        </p:blipFill>
        <p:spPr bwMode="auto">
          <a:xfrm rot="5400000">
            <a:off x="542483" y="1275608"/>
            <a:ext cx="1359283" cy="1359283"/>
          </a:xfrm>
          <a:prstGeom prst="rect">
            <a:avLst/>
          </a:prstGeom>
          <a:noFill/>
          <a:ln>
            <a:noFill/>
          </a:ln>
        </p:spPr>
      </p:pic>
      <p:pic>
        <p:nvPicPr>
          <p:cNvPr id="23" name="Bildplatzhalter 4"/>
          <p:cNvPicPr>
            <a:picLocks noChangeAspect="1"/>
          </p:cNvPicPr>
          <p:nvPr/>
        </p:nvPicPr>
        <p:blipFill>
          <a:blip r:embed="rId7"/>
          <a:stretch/>
        </p:blipFill>
        <p:spPr bwMode="auto">
          <a:xfrm>
            <a:off x="539552" y="3187076"/>
            <a:ext cx="1351180" cy="1351179"/>
          </a:xfrm>
          <a:prstGeom prst="rect">
            <a:avLst/>
          </a:prstGeom>
        </p:spPr>
      </p:pic>
      <p:pic>
        <p:nvPicPr>
          <p:cNvPr id="24" name="Grafik 16" descr="Ein Bild, das draußen, Gras, Gebäude, Baum enthält.&#10;&#10;Automatisch generierte Beschreibung"/>
          <p:cNvPicPr>
            <a:picLocks noChangeAspect="1"/>
          </p:cNvPicPr>
          <p:nvPr/>
        </p:nvPicPr>
        <p:blipFill>
          <a:blip r:embed="rId8"/>
          <a:stretch/>
        </p:blipFill>
        <p:spPr bwMode="auto">
          <a:xfrm>
            <a:off x="3080130" y="3181994"/>
            <a:ext cx="1336255" cy="1335970"/>
          </a:xfrm>
          <a:prstGeom prst="rect">
            <a:avLst/>
          </a:prstGeom>
        </p:spPr>
      </p:pic>
      <p:pic>
        <p:nvPicPr>
          <p:cNvPr id="25" name="Grafik 950478918"/>
          <p:cNvPicPr>
            <a:picLocks noChangeAspect="1"/>
          </p:cNvPicPr>
          <p:nvPr/>
        </p:nvPicPr>
        <p:blipFill rotWithShape="1">
          <a:blip r:embed="rId9"/>
          <a:srcRect b="34926"/>
          <a:stretch/>
        </p:blipFill>
        <p:spPr bwMode="auto">
          <a:xfrm>
            <a:off x="5673658" y="3181994"/>
            <a:ext cx="2120427" cy="1335854"/>
          </a:xfrm>
          <a:prstGeom prst="rect">
            <a:avLst/>
          </a:prstGeom>
        </p:spPr>
      </p:pic>
      <p:sp>
        <p:nvSpPr>
          <p:cNvPr id="26" name="Textfeld 25"/>
          <p:cNvSpPr txBox="1"/>
          <p:nvPr/>
        </p:nvSpPr>
        <p:spPr bwMode="auto">
          <a:xfrm>
            <a:off x="7951661" y="3831890"/>
            <a:ext cx="700513" cy="677108"/>
          </a:xfrm>
          <a:prstGeom prst="rect">
            <a:avLst/>
          </a:prstGeom>
          <a:noFill/>
          <a:ln>
            <a:noFill/>
          </a:ln>
        </p:spPr>
        <p:txBody>
          <a:bodyPr vert="horz" wrap="none" lIns="0" tIns="0" rIns="0" bIns="0" rtlCol="0">
            <a:spAutoFit/>
          </a:bodyPr>
          <a:lstStyle/>
          <a:p>
            <a:pPr marL="0" marR="0" lvl="0" indent="0" defTabSz="1200397">
              <a:lnSpc>
                <a:spcPct val="100000"/>
              </a:lnSpc>
              <a:spcBef>
                <a:spcPts val="0"/>
              </a:spcBef>
              <a:spcAft>
                <a:spcPts val="0"/>
              </a:spcAft>
              <a:buClr>
                <a:srgbClr val="2A455E"/>
              </a:buClr>
              <a:buSzTx/>
              <a:buFontTx/>
              <a:buNone/>
              <a:defRPr/>
            </a:pPr>
            <a:r>
              <a:rPr lang="de-DE" sz="1100" b="1" i="0" u="none" strike="noStrike" cap="none" spc="0" dirty="0">
                <a:ln>
                  <a:noFill/>
                </a:ln>
                <a:solidFill>
                  <a:srgbClr val="0B4B91"/>
                </a:solidFill>
                <a:latin typeface="Lato" charset="0"/>
                <a:ea typeface="Lato" charset="0"/>
                <a:cs typeface="Lato" charset="0"/>
              </a:rPr>
              <a:t>1.120 m</a:t>
            </a:r>
            <a:r>
              <a:rPr lang="de-DE" sz="1100" b="1" i="0" u="none" strike="noStrike" cap="none" spc="0" baseline="30000" dirty="0">
                <a:ln>
                  <a:noFill/>
                </a:ln>
                <a:solidFill>
                  <a:srgbClr val="0B4B91"/>
                </a:solidFill>
                <a:latin typeface="Lato" charset="0"/>
                <a:ea typeface="Lato" charset="0"/>
                <a:cs typeface="Lato" charset="0"/>
              </a:rPr>
              <a:t>2</a:t>
            </a:r>
            <a:endParaRPr sz="1100" dirty="0">
              <a:solidFill>
                <a:srgbClr val="0B4B91"/>
              </a:solidFill>
              <a:latin typeface="Lato" charset="0"/>
              <a:ea typeface="Lato" charset="0"/>
              <a:cs typeface="Lato" charset="0"/>
            </a:endParaRPr>
          </a:p>
          <a:p>
            <a:pPr marL="0" marR="0" lvl="0" indent="0" defTabSz="1200397">
              <a:lnSpc>
                <a:spcPct val="100000"/>
              </a:lnSpc>
              <a:spcBef>
                <a:spcPts val="0"/>
              </a:spcBef>
              <a:spcAft>
                <a:spcPts val="0"/>
              </a:spcAft>
              <a:buClr>
                <a:srgbClr val="2A455E"/>
              </a:buClr>
              <a:buSzTx/>
              <a:buFontTx/>
              <a:buNone/>
              <a:defRPr/>
            </a:pPr>
            <a:r>
              <a:rPr lang="de-DE" sz="1100" b="0" i="0" u="none" strike="noStrike" cap="none" spc="0" dirty="0">
                <a:ln>
                  <a:noFill/>
                </a:ln>
                <a:latin typeface="Lato" charset="0"/>
                <a:ea typeface="Lato" charset="0"/>
                <a:cs typeface="Lato" charset="0"/>
              </a:rPr>
              <a:t>Normale </a:t>
            </a:r>
            <a:br>
              <a:rPr lang="de-DE" sz="1100" b="0" i="0" u="none" strike="noStrike" cap="none" spc="0" dirty="0">
                <a:ln>
                  <a:noFill/>
                </a:ln>
                <a:latin typeface="Lato" charset="0"/>
                <a:ea typeface="Lato" charset="0"/>
                <a:cs typeface="Lato" charset="0"/>
              </a:rPr>
            </a:br>
            <a:r>
              <a:rPr lang="de-DE" sz="1100" b="0" i="0" u="none" strike="noStrike" cap="none" spc="0" dirty="0">
                <a:ln>
                  <a:noFill/>
                </a:ln>
                <a:latin typeface="Lato" charset="0"/>
                <a:ea typeface="Lato" charset="0"/>
                <a:cs typeface="Lato" charset="0"/>
              </a:rPr>
              <a:t>Heizkörper</a:t>
            </a:r>
            <a:br>
              <a:rPr lang="de-DE" sz="1100" b="0" i="0" u="none" strike="noStrike" cap="none" spc="0" dirty="0">
                <a:ln>
                  <a:noFill/>
                </a:ln>
                <a:latin typeface="Lato" charset="0"/>
                <a:ea typeface="Lato" charset="0"/>
                <a:cs typeface="Lato" charset="0"/>
              </a:rPr>
            </a:br>
            <a:r>
              <a:rPr lang="de-DE" sz="1100" b="1" i="0" u="none" strike="noStrike" cap="none" spc="0" dirty="0">
                <a:ln>
                  <a:noFill/>
                </a:ln>
                <a:latin typeface="Lato" charset="0"/>
                <a:ea typeface="Lato" charset="0"/>
                <a:cs typeface="Lato" charset="0"/>
              </a:rPr>
              <a:t>25 kW</a:t>
            </a:r>
            <a:endParaRPr sz="1100" dirty="0">
              <a:latin typeface="Lato" charset="0"/>
              <a:ea typeface="Lato" charset="0"/>
              <a:cs typeface="Lato" charset="0"/>
            </a:endParaRPr>
          </a:p>
        </p:txBody>
      </p:sp>
      <p:sp>
        <p:nvSpPr>
          <p:cNvPr id="2" name="Textfeld 1">
            <a:extLst>
              <a:ext uri="{FF2B5EF4-FFF2-40B4-BE49-F238E27FC236}">
                <a16:creationId xmlns:a16="http://schemas.microsoft.com/office/drawing/2014/main" id="{4C1EBCB6-263E-E2A1-E1F0-0DCAE6994637}"/>
              </a:ext>
            </a:extLst>
          </p:cNvPr>
          <p:cNvSpPr txBox="1"/>
          <p:nvPr/>
        </p:nvSpPr>
        <p:spPr bwMode="auto">
          <a:xfrm>
            <a:off x="5730849" y="4614203"/>
            <a:ext cx="3233639" cy="215444"/>
          </a:xfrm>
          <a:prstGeom prst="rect">
            <a:avLst/>
          </a:prstGeom>
          <a:noFill/>
        </p:spPr>
        <p:txBody>
          <a:bodyPr wrap="square" rtlCol="0">
            <a:spAutoFit/>
          </a:bodyPr>
          <a:lstStyle/>
          <a:p>
            <a:pPr algn="r">
              <a:defRPr/>
            </a:pPr>
            <a:r>
              <a:rPr lang="de-DE" sz="800" dirty="0">
                <a:latin typeface="Lato" charset="0"/>
                <a:ea typeface="Lato" charset="0"/>
                <a:cs typeface="Lato" charset="0"/>
              </a:rPr>
              <a:t>Bilder: Clausen (3), </a:t>
            </a:r>
            <a:r>
              <a:rPr lang="de-DE" sz="800" dirty="0" err="1">
                <a:latin typeface="Lato" charset="0"/>
                <a:ea typeface="Lato" charset="0"/>
                <a:cs typeface="Lato" charset="0"/>
              </a:rPr>
              <a:t>BWPeV</a:t>
            </a:r>
            <a:r>
              <a:rPr lang="de-DE" sz="800" dirty="0">
                <a:latin typeface="Lato" charset="0"/>
                <a:ea typeface="Lato" charset="0"/>
                <a:cs typeface="Lato" charset="0"/>
              </a:rPr>
              <a:t> (2), privat (1)</a:t>
            </a:r>
          </a:p>
        </p:txBody>
      </p:sp>
    </p:spTree>
    <p:extLst>
      <p:ext uri="{BB962C8B-B14F-4D97-AF65-F5344CB8AC3E}">
        <p14:creationId xmlns:p14="http://schemas.microsoft.com/office/powerpoint/2010/main" val="1959071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alpha val="59000"/>
          </a:schemeClr>
        </a:solidFill>
        <a:effectLst/>
      </p:bgPr>
    </p:bg>
    <p:spTree>
      <p:nvGrpSpPr>
        <p:cNvPr id="1" name=""/>
        <p:cNvGrpSpPr/>
        <p:nvPr/>
      </p:nvGrpSpPr>
      <p:grpSpPr>
        <a:xfrm>
          <a:off x="0" y="0"/>
          <a:ext cx="0" cy="0"/>
          <a:chOff x="0" y="0"/>
          <a:chExt cx="0" cy="0"/>
        </a:xfrm>
      </p:grpSpPr>
      <p:cxnSp>
        <p:nvCxnSpPr>
          <p:cNvPr id="15" name="Gerade Verbindung 14"/>
          <p:cNvCxnSpPr/>
          <p:nvPr/>
        </p:nvCxnSpPr>
        <p:spPr bwMode="auto">
          <a:xfrm>
            <a:off x="457200" y="843558"/>
            <a:ext cx="868680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6" name="Bild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8519059" y="195486"/>
            <a:ext cx="445429" cy="445429"/>
          </a:xfrm>
          <a:prstGeom prst="rect">
            <a:avLst/>
          </a:prstGeom>
        </p:spPr>
      </p:pic>
      <p:sp>
        <p:nvSpPr>
          <p:cNvPr id="17" name="Titel 1"/>
          <p:cNvSpPr txBox="1"/>
          <p:nvPr/>
        </p:nvSpPr>
        <p:spPr bwMode="auto">
          <a:xfrm>
            <a:off x="457200" y="123479"/>
            <a:ext cx="7211144" cy="720080"/>
          </a:xfrm>
          <a:prstGeom prst="rect">
            <a:avLst/>
          </a:prstGeom>
        </p:spPr>
        <p:txBody>
          <a:bodyPr/>
          <a:lstStyle>
            <a:lvl1pPr algn="l" defTabSz="685800">
              <a:lnSpc>
                <a:spcPts val="3000"/>
              </a:lnSpc>
              <a:spcBef>
                <a:spcPts val="0"/>
              </a:spcBef>
              <a:buNone/>
              <a:defRPr lang="en-US" sz="2800" b="1">
                <a:solidFill>
                  <a:schemeClr val="accent1"/>
                </a:solidFill>
                <a:latin typeface="+mj-lt"/>
                <a:ea typeface="+mj-ea"/>
                <a:cs typeface="+mj-cs"/>
              </a:defRPr>
            </a:lvl1pPr>
          </a:lstStyle>
          <a:p>
            <a:pPr>
              <a:lnSpc>
                <a:spcPct val="100000"/>
              </a:lnSpc>
              <a:defRPr/>
            </a:pPr>
            <a:r>
              <a:rPr lang="de-DE" sz="1800" dirty="0">
                <a:solidFill>
                  <a:srgbClr val="0B4B91"/>
                </a:solidFill>
                <a:latin typeface="Montserrat" charset="0"/>
                <a:ea typeface="Montserrat" charset="0"/>
                <a:cs typeface="Montserrat" charset="0"/>
              </a:rPr>
              <a:t>Aufgrund der CO</a:t>
            </a:r>
            <a:r>
              <a:rPr lang="de-DE" sz="1800" baseline="-25000" dirty="0">
                <a:solidFill>
                  <a:srgbClr val="0B4B91"/>
                </a:solidFill>
                <a:latin typeface="Montserrat" charset="0"/>
                <a:ea typeface="Montserrat" charset="0"/>
                <a:cs typeface="Montserrat" charset="0"/>
              </a:rPr>
              <a:t>2</a:t>
            </a:r>
            <a:r>
              <a:rPr lang="de-DE" sz="1800" dirty="0">
                <a:solidFill>
                  <a:srgbClr val="0B4B91"/>
                </a:solidFill>
                <a:latin typeface="Montserrat" charset="0"/>
                <a:ea typeface="Montserrat" charset="0"/>
                <a:cs typeface="Montserrat" charset="0"/>
              </a:rPr>
              <a:t>-Bepreisung werden die Preise langfristig weiter steigen. („das regelt dann der Markt“)</a:t>
            </a:r>
          </a:p>
        </p:txBody>
      </p:sp>
      <p:pic>
        <p:nvPicPr>
          <p:cNvPr id="28" name="Grafik 78729506"/>
          <p:cNvPicPr>
            <a:picLocks noChangeAspect="1"/>
          </p:cNvPicPr>
          <p:nvPr/>
        </p:nvPicPr>
        <p:blipFill rotWithShape="1">
          <a:blip r:embed="rId3">
            <a:grayscl/>
            <a:extLst>
              <a:ext uri="{BEBA8EAE-BF5A-486C-A8C5-ECC9F3942E4B}">
                <a14:imgProps xmlns:a14="http://schemas.microsoft.com/office/drawing/2010/main">
                  <a14:imgLayer r:embed="rId4">
                    <a14:imgEffect>
                      <a14:saturation sat="400000"/>
                    </a14:imgEffect>
                  </a14:imgLayer>
                </a14:imgProps>
              </a:ext>
            </a:extLst>
          </a:blip>
          <a:srcRect l="2915" t="3448" r="2520" b="20636"/>
          <a:stretch/>
        </p:blipFill>
        <p:spPr bwMode="auto">
          <a:xfrm>
            <a:off x="438696" y="1131590"/>
            <a:ext cx="5544616" cy="3037716"/>
          </a:xfrm>
          <a:prstGeom prst="rect">
            <a:avLst/>
          </a:prstGeom>
        </p:spPr>
      </p:pic>
      <p:pic>
        <p:nvPicPr>
          <p:cNvPr id="30" name="Grafik 78729506"/>
          <p:cNvPicPr>
            <a:picLocks noChangeAspect="1"/>
          </p:cNvPicPr>
          <p:nvPr/>
        </p:nvPicPr>
        <p:blipFill rotWithShape="1">
          <a:blip r:embed="rId5">
            <a:grayscl/>
            <a:extLst>
              <a:ext uri="{BEBA8EAE-BF5A-486C-A8C5-ECC9F3942E4B}">
                <a14:imgProps xmlns:a14="http://schemas.microsoft.com/office/drawing/2010/main">
                  <a14:imgLayer r:embed="rId6">
                    <a14:imgEffect>
                      <a14:colorTemperature colorTemp="1500"/>
                    </a14:imgEffect>
                    <a14:imgEffect>
                      <a14:saturation sat="400000"/>
                    </a14:imgEffect>
                  </a14:imgLayer>
                </a14:imgProps>
              </a:ext>
            </a:extLst>
          </a:blip>
          <a:srcRect t="86792" b="4188"/>
          <a:stretch/>
        </p:blipFill>
        <p:spPr bwMode="auto">
          <a:xfrm>
            <a:off x="665038" y="4312419"/>
            <a:ext cx="5863307" cy="360944"/>
          </a:xfrm>
          <a:prstGeom prst="rect">
            <a:avLst/>
          </a:prstGeom>
        </p:spPr>
      </p:pic>
      <p:cxnSp>
        <p:nvCxnSpPr>
          <p:cNvPr id="3" name="Gerade Verbindung 2"/>
          <p:cNvCxnSpPr/>
          <p:nvPr/>
        </p:nvCxnSpPr>
        <p:spPr>
          <a:xfrm>
            <a:off x="1205353" y="3739753"/>
            <a:ext cx="216024" cy="0"/>
          </a:xfrm>
          <a:prstGeom prst="line">
            <a:avLst/>
          </a:prstGeom>
          <a:ln w="79375" cap="rnd">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Gerade Verbindung 10"/>
          <p:cNvCxnSpPr/>
          <p:nvPr/>
        </p:nvCxnSpPr>
        <p:spPr>
          <a:xfrm>
            <a:off x="1205353" y="3912344"/>
            <a:ext cx="216024" cy="0"/>
          </a:xfrm>
          <a:prstGeom prst="line">
            <a:avLst/>
          </a:prstGeom>
          <a:ln w="79375" cap="rnd">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Freihandform 4"/>
          <p:cNvSpPr/>
          <p:nvPr/>
        </p:nvSpPr>
        <p:spPr>
          <a:xfrm>
            <a:off x="971600" y="2494844"/>
            <a:ext cx="4819600" cy="112889"/>
          </a:xfrm>
          <a:custGeom>
            <a:avLst/>
            <a:gdLst>
              <a:gd name="connsiteX0" fmla="*/ 0 w 4775200"/>
              <a:gd name="connsiteY0" fmla="*/ 112889 h 112889"/>
              <a:gd name="connsiteX1" fmla="*/ 135467 w 4775200"/>
              <a:gd name="connsiteY1" fmla="*/ 90312 h 112889"/>
              <a:gd name="connsiteX2" fmla="*/ 225778 w 4775200"/>
              <a:gd name="connsiteY2" fmla="*/ 67734 h 112889"/>
              <a:gd name="connsiteX3" fmla="*/ 383822 w 4775200"/>
              <a:gd name="connsiteY3" fmla="*/ 56445 h 112889"/>
              <a:gd name="connsiteX4" fmla="*/ 519289 w 4775200"/>
              <a:gd name="connsiteY4" fmla="*/ 45156 h 112889"/>
              <a:gd name="connsiteX5" fmla="*/ 598311 w 4775200"/>
              <a:gd name="connsiteY5" fmla="*/ 33867 h 112889"/>
              <a:gd name="connsiteX6" fmla="*/ 1072444 w 4775200"/>
              <a:gd name="connsiteY6" fmla="*/ 22578 h 112889"/>
              <a:gd name="connsiteX7" fmla="*/ 1309511 w 4775200"/>
              <a:gd name="connsiteY7" fmla="*/ 33867 h 112889"/>
              <a:gd name="connsiteX8" fmla="*/ 1557867 w 4775200"/>
              <a:gd name="connsiteY8" fmla="*/ 22578 h 112889"/>
              <a:gd name="connsiteX9" fmla="*/ 1625600 w 4775200"/>
              <a:gd name="connsiteY9" fmla="*/ 11289 h 112889"/>
              <a:gd name="connsiteX10" fmla="*/ 2043289 w 4775200"/>
              <a:gd name="connsiteY10" fmla="*/ 0 h 112889"/>
              <a:gd name="connsiteX11" fmla="*/ 3476978 w 4775200"/>
              <a:gd name="connsiteY11" fmla="*/ 11289 h 112889"/>
              <a:gd name="connsiteX12" fmla="*/ 4041422 w 4775200"/>
              <a:gd name="connsiteY12" fmla="*/ 33867 h 112889"/>
              <a:gd name="connsiteX13" fmla="*/ 4368800 w 4775200"/>
              <a:gd name="connsiteY13" fmla="*/ 45156 h 112889"/>
              <a:gd name="connsiteX14" fmla="*/ 4583289 w 4775200"/>
              <a:gd name="connsiteY14" fmla="*/ 56445 h 112889"/>
              <a:gd name="connsiteX15" fmla="*/ 4775200 w 4775200"/>
              <a:gd name="connsiteY15" fmla="*/ 67734 h 11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75200" h="112889">
                <a:moveTo>
                  <a:pt x="0" y="112889"/>
                </a:moveTo>
                <a:cubicBezTo>
                  <a:pt x="45156" y="105363"/>
                  <a:pt x="92038" y="104789"/>
                  <a:pt x="135467" y="90312"/>
                </a:cubicBezTo>
                <a:cubicBezTo>
                  <a:pt x="169991" y="78804"/>
                  <a:pt x="185957" y="71926"/>
                  <a:pt x="225778" y="67734"/>
                </a:cubicBezTo>
                <a:cubicBezTo>
                  <a:pt x="278303" y="62205"/>
                  <a:pt x="331162" y="60496"/>
                  <a:pt x="383822" y="56445"/>
                </a:cubicBezTo>
                <a:cubicBezTo>
                  <a:pt x="429001" y="52970"/>
                  <a:pt x="474226" y="49900"/>
                  <a:pt x="519289" y="45156"/>
                </a:cubicBezTo>
                <a:cubicBezTo>
                  <a:pt x="545751" y="42371"/>
                  <a:pt x="571725" y="34952"/>
                  <a:pt x="598311" y="33867"/>
                </a:cubicBezTo>
                <a:cubicBezTo>
                  <a:pt x="756269" y="27420"/>
                  <a:pt x="914400" y="26341"/>
                  <a:pt x="1072444" y="22578"/>
                </a:cubicBezTo>
                <a:cubicBezTo>
                  <a:pt x="1151466" y="26341"/>
                  <a:pt x="1230399" y="33867"/>
                  <a:pt x="1309511" y="33867"/>
                </a:cubicBezTo>
                <a:cubicBezTo>
                  <a:pt x="1392382" y="33867"/>
                  <a:pt x="1475207" y="28482"/>
                  <a:pt x="1557867" y="22578"/>
                </a:cubicBezTo>
                <a:cubicBezTo>
                  <a:pt x="1580698" y="20947"/>
                  <a:pt x="1602736" y="12352"/>
                  <a:pt x="1625600" y="11289"/>
                </a:cubicBezTo>
                <a:cubicBezTo>
                  <a:pt x="1764730" y="4818"/>
                  <a:pt x="1904059" y="3763"/>
                  <a:pt x="2043289" y="0"/>
                </a:cubicBezTo>
                <a:cubicBezTo>
                  <a:pt x="2942494" y="32115"/>
                  <a:pt x="2464628" y="25548"/>
                  <a:pt x="3476978" y="11289"/>
                </a:cubicBezTo>
                <a:cubicBezTo>
                  <a:pt x="3728516" y="42732"/>
                  <a:pt x="3514248" y="19017"/>
                  <a:pt x="4041422" y="33867"/>
                </a:cubicBezTo>
                <a:lnTo>
                  <a:pt x="4368800" y="45156"/>
                </a:lnTo>
                <a:cubicBezTo>
                  <a:pt x="4440333" y="48137"/>
                  <a:pt x="4511804" y="52474"/>
                  <a:pt x="4583289" y="56445"/>
                </a:cubicBezTo>
                <a:lnTo>
                  <a:pt x="4775200" y="67734"/>
                </a:lnTo>
              </a:path>
            </a:pathLst>
          </a:custGeom>
          <a:noFill/>
          <a:ln w="79375" cap="rnd">
            <a:solidFill>
              <a:srgbClr val="0B4B9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Freihandform 5"/>
          <p:cNvSpPr/>
          <p:nvPr/>
        </p:nvSpPr>
        <p:spPr>
          <a:xfrm>
            <a:off x="971600" y="1635646"/>
            <a:ext cx="4811249" cy="604622"/>
          </a:xfrm>
          <a:custGeom>
            <a:avLst/>
            <a:gdLst>
              <a:gd name="connsiteX0" fmla="*/ 0 w 4772416"/>
              <a:gd name="connsiteY0" fmla="*/ 659704 h 659704"/>
              <a:gd name="connsiteX1" fmla="*/ 58455 w 4772416"/>
              <a:gd name="connsiteY1" fmla="*/ 655529 h 659704"/>
              <a:gd name="connsiteX2" fmla="*/ 104383 w 4772416"/>
              <a:gd name="connsiteY2" fmla="*/ 651353 h 659704"/>
              <a:gd name="connsiteX3" fmla="*/ 171189 w 4772416"/>
              <a:gd name="connsiteY3" fmla="*/ 647178 h 659704"/>
              <a:gd name="connsiteX4" fmla="*/ 229644 w 4772416"/>
              <a:gd name="connsiteY4" fmla="*/ 643003 h 659704"/>
              <a:gd name="connsiteX5" fmla="*/ 279748 w 4772416"/>
              <a:gd name="connsiteY5" fmla="*/ 634652 h 659704"/>
              <a:gd name="connsiteX6" fmla="*/ 321501 w 4772416"/>
              <a:gd name="connsiteY6" fmla="*/ 626301 h 659704"/>
              <a:gd name="connsiteX7" fmla="*/ 342378 w 4772416"/>
              <a:gd name="connsiteY7" fmla="*/ 622126 h 659704"/>
              <a:gd name="connsiteX8" fmla="*/ 438411 w 4772416"/>
              <a:gd name="connsiteY8" fmla="*/ 613775 h 659704"/>
              <a:gd name="connsiteX9" fmla="*/ 455112 w 4772416"/>
              <a:gd name="connsiteY9" fmla="*/ 609600 h 659704"/>
              <a:gd name="connsiteX10" fmla="*/ 467638 w 4772416"/>
              <a:gd name="connsiteY10" fmla="*/ 605425 h 659704"/>
              <a:gd name="connsiteX11" fmla="*/ 526093 w 4772416"/>
              <a:gd name="connsiteY11" fmla="*/ 597074 h 659704"/>
              <a:gd name="connsiteX12" fmla="*/ 572022 w 4772416"/>
              <a:gd name="connsiteY12" fmla="*/ 588723 h 659704"/>
              <a:gd name="connsiteX13" fmla="*/ 643003 w 4772416"/>
              <a:gd name="connsiteY13" fmla="*/ 584548 h 659704"/>
              <a:gd name="connsiteX14" fmla="*/ 668055 w 4772416"/>
              <a:gd name="connsiteY14" fmla="*/ 580372 h 659704"/>
              <a:gd name="connsiteX15" fmla="*/ 688931 w 4772416"/>
              <a:gd name="connsiteY15" fmla="*/ 576197 h 659704"/>
              <a:gd name="connsiteX16" fmla="*/ 726509 w 4772416"/>
              <a:gd name="connsiteY16" fmla="*/ 572022 h 659704"/>
              <a:gd name="connsiteX17" fmla="*/ 759912 w 4772416"/>
              <a:gd name="connsiteY17" fmla="*/ 567846 h 659704"/>
              <a:gd name="connsiteX18" fmla="*/ 797490 w 4772416"/>
              <a:gd name="connsiteY18" fmla="*/ 563671 h 659704"/>
              <a:gd name="connsiteX19" fmla="*/ 818367 w 4772416"/>
              <a:gd name="connsiteY19" fmla="*/ 559496 h 659704"/>
              <a:gd name="connsiteX20" fmla="*/ 851770 w 4772416"/>
              <a:gd name="connsiteY20" fmla="*/ 555320 h 659704"/>
              <a:gd name="connsiteX21" fmla="*/ 872646 w 4772416"/>
              <a:gd name="connsiteY21" fmla="*/ 551145 h 659704"/>
              <a:gd name="connsiteX22" fmla="*/ 985381 w 4772416"/>
              <a:gd name="connsiteY22" fmla="*/ 546970 h 659704"/>
              <a:gd name="connsiteX23" fmla="*/ 1081414 w 4772416"/>
              <a:gd name="connsiteY23" fmla="*/ 538619 h 659704"/>
              <a:gd name="connsiteX24" fmla="*/ 1156570 w 4772416"/>
              <a:gd name="connsiteY24" fmla="*/ 530268 h 659704"/>
              <a:gd name="connsiteX25" fmla="*/ 1206674 w 4772416"/>
              <a:gd name="connsiteY25" fmla="*/ 517742 h 659704"/>
              <a:gd name="connsiteX26" fmla="*/ 1256778 w 4772416"/>
              <a:gd name="connsiteY26" fmla="*/ 509392 h 659704"/>
              <a:gd name="connsiteX27" fmla="*/ 1277655 w 4772416"/>
              <a:gd name="connsiteY27" fmla="*/ 505216 h 659704"/>
              <a:gd name="connsiteX28" fmla="*/ 1423792 w 4772416"/>
              <a:gd name="connsiteY28" fmla="*/ 501041 h 659704"/>
              <a:gd name="connsiteX29" fmla="*/ 1461370 w 4772416"/>
              <a:gd name="connsiteY29" fmla="*/ 496866 h 659704"/>
              <a:gd name="connsiteX30" fmla="*/ 1482246 w 4772416"/>
              <a:gd name="connsiteY30" fmla="*/ 492690 h 659704"/>
              <a:gd name="connsiteX31" fmla="*/ 1494772 w 4772416"/>
              <a:gd name="connsiteY31" fmla="*/ 488515 h 659704"/>
              <a:gd name="connsiteX32" fmla="*/ 1544877 w 4772416"/>
              <a:gd name="connsiteY32" fmla="*/ 484340 h 659704"/>
              <a:gd name="connsiteX33" fmla="*/ 1628383 w 4772416"/>
              <a:gd name="connsiteY33" fmla="*/ 475989 h 659704"/>
              <a:gd name="connsiteX34" fmla="*/ 1678488 w 4772416"/>
              <a:gd name="connsiteY34" fmla="*/ 471814 h 659704"/>
              <a:gd name="connsiteX35" fmla="*/ 1736942 w 4772416"/>
              <a:gd name="connsiteY35" fmla="*/ 463463 h 659704"/>
              <a:gd name="connsiteX36" fmla="*/ 1761994 w 4772416"/>
              <a:gd name="connsiteY36" fmla="*/ 459288 h 659704"/>
              <a:gd name="connsiteX37" fmla="*/ 1795397 w 4772416"/>
              <a:gd name="connsiteY37" fmla="*/ 455112 h 659704"/>
              <a:gd name="connsiteX38" fmla="*/ 1812099 w 4772416"/>
              <a:gd name="connsiteY38" fmla="*/ 450937 h 659704"/>
              <a:gd name="connsiteX39" fmla="*/ 1841326 w 4772416"/>
              <a:gd name="connsiteY39" fmla="*/ 446762 h 659704"/>
              <a:gd name="connsiteX40" fmla="*/ 1862203 w 4772416"/>
              <a:gd name="connsiteY40" fmla="*/ 442586 h 659704"/>
              <a:gd name="connsiteX41" fmla="*/ 1924833 w 4772416"/>
              <a:gd name="connsiteY41" fmla="*/ 438411 h 659704"/>
              <a:gd name="connsiteX42" fmla="*/ 1970762 w 4772416"/>
              <a:gd name="connsiteY42" fmla="*/ 434235 h 659704"/>
              <a:gd name="connsiteX43" fmla="*/ 1995814 w 4772416"/>
              <a:gd name="connsiteY43" fmla="*/ 425885 h 659704"/>
              <a:gd name="connsiteX44" fmla="*/ 2025041 w 4772416"/>
              <a:gd name="connsiteY44" fmla="*/ 417534 h 659704"/>
              <a:gd name="connsiteX45" fmla="*/ 2041742 w 4772416"/>
              <a:gd name="connsiteY45" fmla="*/ 409183 h 659704"/>
              <a:gd name="connsiteX46" fmla="*/ 2054268 w 4772416"/>
              <a:gd name="connsiteY46" fmla="*/ 400833 h 659704"/>
              <a:gd name="connsiteX47" fmla="*/ 2096022 w 4772416"/>
              <a:gd name="connsiteY47" fmla="*/ 388307 h 659704"/>
              <a:gd name="connsiteX48" fmla="*/ 2121074 w 4772416"/>
              <a:gd name="connsiteY48" fmla="*/ 379956 h 659704"/>
              <a:gd name="connsiteX49" fmla="*/ 2192055 w 4772416"/>
              <a:gd name="connsiteY49" fmla="*/ 371605 h 659704"/>
              <a:gd name="connsiteX50" fmla="*/ 2208756 w 4772416"/>
              <a:gd name="connsiteY50" fmla="*/ 367430 h 659704"/>
              <a:gd name="connsiteX51" fmla="*/ 2279737 w 4772416"/>
              <a:gd name="connsiteY51" fmla="*/ 359079 h 659704"/>
              <a:gd name="connsiteX52" fmla="*/ 2359068 w 4772416"/>
              <a:gd name="connsiteY52" fmla="*/ 350729 h 659704"/>
              <a:gd name="connsiteX53" fmla="*/ 2379945 w 4772416"/>
              <a:gd name="connsiteY53" fmla="*/ 346553 h 659704"/>
              <a:gd name="connsiteX54" fmla="*/ 2404997 w 4772416"/>
              <a:gd name="connsiteY54" fmla="*/ 342378 h 659704"/>
              <a:gd name="connsiteX55" fmla="*/ 2421699 w 4772416"/>
              <a:gd name="connsiteY55" fmla="*/ 338203 h 659704"/>
              <a:gd name="connsiteX56" fmla="*/ 2459277 w 4772416"/>
              <a:gd name="connsiteY56" fmla="*/ 329852 h 659704"/>
              <a:gd name="connsiteX57" fmla="*/ 2496855 w 4772416"/>
              <a:gd name="connsiteY57" fmla="*/ 313151 h 659704"/>
              <a:gd name="connsiteX58" fmla="*/ 2513556 w 4772416"/>
              <a:gd name="connsiteY58" fmla="*/ 304800 h 659704"/>
              <a:gd name="connsiteX59" fmla="*/ 2538608 w 4772416"/>
              <a:gd name="connsiteY59" fmla="*/ 296449 h 659704"/>
              <a:gd name="connsiteX60" fmla="*/ 2563660 w 4772416"/>
              <a:gd name="connsiteY60" fmla="*/ 283923 h 659704"/>
              <a:gd name="connsiteX61" fmla="*/ 2580362 w 4772416"/>
              <a:gd name="connsiteY61" fmla="*/ 275572 h 659704"/>
              <a:gd name="connsiteX62" fmla="*/ 2601238 w 4772416"/>
              <a:gd name="connsiteY62" fmla="*/ 271397 h 659704"/>
              <a:gd name="connsiteX63" fmla="*/ 2626290 w 4772416"/>
              <a:gd name="connsiteY63" fmla="*/ 263046 h 659704"/>
              <a:gd name="connsiteX64" fmla="*/ 2638816 w 4772416"/>
              <a:gd name="connsiteY64" fmla="*/ 258871 h 659704"/>
              <a:gd name="connsiteX65" fmla="*/ 2663868 w 4772416"/>
              <a:gd name="connsiteY65" fmla="*/ 250520 h 659704"/>
              <a:gd name="connsiteX66" fmla="*/ 2705622 w 4772416"/>
              <a:gd name="connsiteY66" fmla="*/ 246345 h 659704"/>
              <a:gd name="connsiteX67" fmla="*/ 2776603 w 4772416"/>
              <a:gd name="connsiteY67" fmla="*/ 237994 h 659704"/>
              <a:gd name="connsiteX68" fmla="*/ 2839233 w 4772416"/>
              <a:gd name="connsiteY68" fmla="*/ 233819 h 659704"/>
              <a:gd name="connsiteX69" fmla="*/ 2880986 w 4772416"/>
              <a:gd name="connsiteY69" fmla="*/ 225468 h 659704"/>
              <a:gd name="connsiteX70" fmla="*/ 2943616 w 4772416"/>
              <a:gd name="connsiteY70" fmla="*/ 221293 h 659704"/>
              <a:gd name="connsiteX71" fmla="*/ 3006246 w 4772416"/>
              <a:gd name="connsiteY71" fmla="*/ 208767 h 659704"/>
              <a:gd name="connsiteX72" fmla="*/ 3027123 w 4772416"/>
              <a:gd name="connsiteY72" fmla="*/ 204592 h 659704"/>
              <a:gd name="connsiteX73" fmla="*/ 3052175 w 4772416"/>
              <a:gd name="connsiteY73" fmla="*/ 200416 h 659704"/>
              <a:gd name="connsiteX74" fmla="*/ 3064701 w 4772416"/>
              <a:gd name="connsiteY74" fmla="*/ 196241 h 659704"/>
              <a:gd name="connsiteX75" fmla="*/ 3081403 w 4772416"/>
              <a:gd name="connsiteY75" fmla="*/ 192066 h 659704"/>
              <a:gd name="connsiteX76" fmla="*/ 3093929 w 4772416"/>
              <a:gd name="connsiteY76" fmla="*/ 187890 h 659704"/>
              <a:gd name="connsiteX77" fmla="*/ 3160734 w 4772416"/>
              <a:gd name="connsiteY77" fmla="*/ 183715 h 659704"/>
              <a:gd name="connsiteX78" fmla="*/ 3331923 w 4772416"/>
              <a:gd name="connsiteY78" fmla="*/ 175364 h 659704"/>
              <a:gd name="connsiteX79" fmla="*/ 3415430 w 4772416"/>
              <a:gd name="connsiteY79" fmla="*/ 167014 h 659704"/>
              <a:gd name="connsiteX80" fmla="*/ 3427956 w 4772416"/>
              <a:gd name="connsiteY80" fmla="*/ 162838 h 659704"/>
              <a:gd name="connsiteX81" fmla="*/ 3469709 w 4772416"/>
              <a:gd name="connsiteY81" fmla="*/ 146137 h 659704"/>
              <a:gd name="connsiteX82" fmla="*/ 3503112 w 4772416"/>
              <a:gd name="connsiteY82" fmla="*/ 137786 h 659704"/>
              <a:gd name="connsiteX83" fmla="*/ 3519814 w 4772416"/>
              <a:gd name="connsiteY83" fmla="*/ 133611 h 659704"/>
              <a:gd name="connsiteX84" fmla="*/ 3540690 w 4772416"/>
              <a:gd name="connsiteY84" fmla="*/ 125260 h 659704"/>
              <a:gd name="connsiteX85" fmla="*/ 3557392 w 4772416"/>
              <a:gd name="connsiteY85" fmla="*/ 121085 h 659704"/>
              <a:gd name="connsiteX86" fmla="*/ 3599145 w 4772416"/>
              <a:gd name="connsiteY86" fmla="*/ 108559 h 659704"/>
              <a:gd name="connsiteX87" fmla="*/ 3632548 w 4772416"/>
              <a:gd name="connsiteY87" fmla="*/ 100208 h 659704"/>
              <a:gd name="connsiteX88" fmla="*/ 3761983 w 4772416"/>
              <a:gd name="connsiteY88" fmla="*/ 87682 h 659704"/>
              <a:gd name="connsiteX89" fmla="*/ 3787035 w 4772416"/>
              <a:gd name="connsiteY89" fmla="*/ 83507 h 659704"/>
              <a:gd name="connsiteX90" fmla="*/ 3807912 w 4772416"/>
              <a:gd name="connsiteY90" fmla="*/ 79331 h 659704"/>
              <a:gd name="connsiteX91" fmla="*/ 3878893 w 4772416"/>
              <a:gd name="connsiteY91" fmla="*/ 75156 h 659704"/>
              <a:gd name="connsiteX92" fmla="*/ 3954049 w 4772416"/>
              <a:gd name="connsiteY92" fmla="*/ 66805 h 659704"/>
              <a:gd name="connsiteX93" fmla="*/ 4279726 w 4772416"/>
              <a:gd name="connsiteY93" fmla="*/ 58455 h 659704"/>
              <a:gd name="connsiteX94" fmla="*/ 4329830 w 4772416"/>
              <a:gd name="connsiteY94" fmla="*/ 54279 h 659704"/>
              <a:gd name="connsiteX95" fmla="*/ 4388285 w 4772416"/>
              <a:gd name="connsiteY95" fmla="*/ 45929 h 659704"/>
              <a:gd name="connsiteX96" fmla="*/ 4430038 w 4772416"/>
              <a:gd name="connsiteY96" fmla="*/ 41753 h 659704"/>
              <a:gd name="connsiteX97" fmla="*/ 4488493 w 4772416"/>
              <a:gd name="connsiteY97" fmla="*/ 33403 h 659704"/>
              <a:gd name="connsiteX98" fmla="*/ 4584526 w 4772416"/>
              <a:gd name="connsiteY98" fmla="*/ 29227 h 659704"/>
              <a:gd name="connsiteX99" fmla="*/ 4609578 w 4772416"/>
              <a:gd name="connsiteY99" fmla="*/ 25052 h 659704"/>
              <a:gd name="connsiteX100" fmla="*/ 4688909 w 4772416"/>
              <a:gd name="connsiteY100" fmla="*/ 16701 h 659704"/>
              <a:gd name="connsiteX101" fmla="*/ 4722312 w 4772416"/>
              <a:gd name="connsiteY101" fmla="*/ 8351 h 659704"/>
              <a:gd name="connsiteX102" fmla="*/ 4755715 w 4772416"/>
              <a:gd name="connsiteY102" fmla="*/ 0 h 659704"/>
              <a:gd name="connsiteX103" fmla="*/ 4772416 w 4772416"/>
              <a:gd name="connsiteY103" fmla="*/ 0 h 65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4772416" h="659704">
                <a:moveTo>
                  <a:pt x="0" y="659704"/>
                </a:moveTo>
                <a:lnTo>
                  <a:pt x="58455" y="655529"/>
                </a:lnTo>
                <a:cubicBezTo>
                  <a:pt x="73779" y="654303"/>
                  <a:pt x="89053" y="652489"/>
                  <a:pt x="104383" y="651353"/>
                </a:cubicBezTo>
                <a:cubicBezTo>
                  <a:pt x="126634" y="649705"/>
                  <a:pt x="148926" y="648662"/>
                  <a:pt x="171189" y="647178"/>
                </a:cubicBezTo>
                <a:lnTo>
                  <a:pt x="229644" y="643003"/>
                </a:lnTo>
                <a:cubicBezTo>
                  <a:pt x="246345" y="640219"/>
                  <a:pt x="263685" y="640006"/>
                  <a:pt x="279748" y="634652"/>
                </a:cubicBezTo>
                <a:cubicBezTo>
                  <a:pt x="303755" y="626650"/>
                  <a:pt x="283122" y="632698"/>
                  <a:pt x="321501" y="626301"/>
                </a:cubicBezTo>
                <a:cubicBezTo>
                  <a:pt x="328501" y="625134"/>
                  <a:pt x="335322" y="622882"/>
                  <a:pt x="342378" y="622126"/>
                </a:cubicBezTo>
                <a:cubicBezTo>
                  <a:pt x="374327" y="618703"/>
                  <a:pt x="438411" y="613775"/>
                  <a:pt x="438411" y="613775"/>
                </a:cubicBezTo>
                <a:cubicBezTo>
                  <a:pt x="443978" y="612383"/>
                  <a:pt x="449594" y="611176"/>
                  <a:pt x="455112" y="609600"/>
                </a:cubicBezTo>
                <a:cubicBezTo>
                  <a:pt x="459344" y="608391"/>
                  <a:pt x="463308" y="606212"/>
                  <a:pt x="467638" y="605425"/>
                </a:cubicBezTo>
                <a:cubicBezTo>
                  <a:pt x="552327" y="590027"/>
                  <a:pt x="457617" y="610768"/>
                  <a:pt x="526093" y="597074"/>
                </a:cubicBezTo>
                <a:cubicBezTo>
                  <a:pt x="553204" y="591652"/>
                  <a:pt x="535635" y="591755"/>
                  <a:pt x="572022" y="588723"/>
                </a:cubicBezTo>
                <a:cubicBezTo>
                  <a:pt x="595641" y="586755"/>
                  <a:pt x="619343" y="585940"/>
                  <a:pt x="643003" y="584548"/>
                </a:cubicBezTo>
                <a:lnTo>
                  <a:pt x="668055" y="580372"/>
                </a:lnTo>
                <a:cubicBezTo>
                  <a:pt x="675037" y="579102"/>
                  <a:pt x="681906" y="577201"/>
                  <a:pt x="688931" y="576197"/>
                </a:cubicBezTo>
                <a:cubicBezTo>
                  <a:pt x="701407" y="574415"/>
                  <a:pt x="713992" y="573495"/>
                  <a:pt x="726509" y="572022"/>
                </a:cubicBezTo>
                <a:lnTo>
                  <a:pt x="759912" y="567846"/>
                </a:lnTo>
                <a:cubicBezTo>
                  <a:pt x="772429" y="566373"/>
                  <a:pt x="785014" y="565453"/>
                  <a:pt x="797490" y="563671"/>
                </a:cubicBezTo>
                <a:cubicBezTo>
                  <a:pt x="804515" y="562667"/>
                  <a:pt x="811353" y="560575"/>
                  <a:pt x="818367" y="559496"/>
                </a:cubicBezTo>
                <a:cubicBezTo>
                  <a:pt x="829458" y="557790"/>
                  <a:pt x="840679" y="557026"/>
                  <a:pt x="851770" y="555320"/>
                </a:cubicBezTo>
                <a:cubicBezTo>
                  <a:pt x="858784" y="554241"/>
                  <a:pt x="865563" y="551588"/>
                  <a:pt x="872646" y="551145"/>
                </a:cubicBezTo>
                <a:cubicBezTo>
                  <a:pt x="910177" y="548800"/>
                  <a:pt x="947803" y="548362"/>
                  <a:pt x="985381" y="546970"/>
                </a:cubicBezTo>
                <a:lnTo>
                  <a:pt x="1081414" y="538619"/>
                </a:lnTo>
                <a:cubicBezTo>
                  <a:pt x="1092250" y="537535"/>
                  <a:pt x="1143048" y="532803"/>
                  <a:pt x="1156570" y="530268"/>
                </a:cubicBezTo>
                <a:cubicBezTo>
                  <a:pt x="1223677" y="517685"/>
                  <a:pt x="1164768" y="526122"/>
                  <a:pt x="1206674" y="517742"/>
                </a:cubicBezTo>
                <a:cubicBezTo>
                  <a:pt x="1255902" y="507897"/>
                  <a:pt x="1194593" y="519757"/>
                  <a:pt x="1256778" y="509392"/>
                </a:cubicBezTo>
                <a:cubicBezTo>
                  <a:pt x="1263778" y="508225"/>
                  <a:pt x="1270567" y="505570"/>
                  <a:pt x="1277655" y="505216"/>
                </a:cubicBezTo>
                <a:cubicBezTo>
                  <a:pt x="1326326" y="502782"/>
                  <a:pt x="1375080" y="502433"/>
                  <a:pt x="1423792" y="501041"/>
                </a:cubicBezTo>
                <a:cubicBezTo>
                  <a:pt x="1436318" y="499649"/>
                  <a:pt x="1448894" y="498648"/>
                  <a:pt x="1461370" y="496866"/>
                </a:cubicBezTo>
                <a:cubicBezTo>
                  <a:pt x="1468395" y="495862"/>
                  <a:pt x="1475361" y="494411"/>
                  <a:pt x="1482246" y="492690"/>
                </a:cubicBezTo>
                <a:cubicBezTo>
                  <a:pt x="1486516" y="491623"/>
                  <a:pt x="1490409" y="489097"/>
                  <a:pt x="1494772" y="488515"/>
                </a:cubicBezTo>
                <a:cubicBezTo>
                  <a:pt x="1511385" y="486300"/>
                  <a:pt x="1528175" y="485732"/>
                  <a:pt x="1544877" y="484340"/>
                </a:cubicBezTo>
                <a:cubicBezTo>
                  <a:pt x="1584156" y="474519"/>
                  <a:pt x="1552226" y="481428"/>
                  <a:pt x="1628383" y="475989"/>
                </a:cubicBezTo>
                <a:cubicBezTo>
                  <a:pt x="1645100" y="474795"/>
                  <a:pt x="1661786" y="473206"/>
                  <a:pt x="1678488" y="471814"/>
                </a:cubicBezTo>
                <a:cubicBezTo>
                  <a:pt x="1738224" y="461856"/>
                  <a:pt x="1663839" y="473906"/>
                  <a:pt x="1736942" y="463463"/>
                </a:cubicBezTo>
                <a:cubicBezTo>
                  <a:pt x="1745323" y="462266"/>
                  <a:pt x="1753613" y="460485"/>
                  <a:pt x="1761994" y="459288"/>
                </a:cubicBezTo>
                <a:cubicBezTo>
                  <a:pt x="1773102" y="457701"/>
                  <a:pt x="1784329" y="456957"/>
                  <a:pt x="1795397" y="455112"/>
                </a:cubicBezTo>
                <a:cubicBezTo>
                  <a:pt x="1801058" y="454169"/>
                  <a:pt x="1806453" y="451963"/>
                  <a:pt x="1812099" y="450937"/>
                </a:cubicBezTo>
                <a:cubicBezTo>
                  <a:pt x="1821782" y="449177"/>
                  <a:pt x="1831619" y="448380"/>
                  <a:pt x="1841326" y="446762"/>
                </a:cubicBezTo>
                <a:cubicBezTo>
                  <a:pt x="1848326" y="445595"/>
                  <a:pt x="1855141" y="443292"/>
                  <a:pt x="1862203" y="442586"/>
                </a:cubicBezTo>
                <a:cubicBezTo>
                  <a:pt x="1883022" y="440504"/>
                  <a:pt x="1903972" y="440016"/>
                  <a:pt x="1924833" y="438411"/>
                </a:cubicBezTo>
                <a:cubicBezTo>
                  <a:pt x="1940161" y="437232"/>
                  <a:pt x="1955452" y="435627"/>
                  <a:pt x="1970762" y="434235"/>
                </a:cubicBezTo>
                <a:cubicBezTo>
                  <a:pt x="1979113" y="431452"/>
                  <a:pt x="1987275" y="428020"/>
                  <a:pt x="1995814" y="425885"/>
                </a:cubicBezTo>
                <a:cubicBezTo>
                  <a:pt x="2004282" y="423768"/>
                  <a:pt x="2016660" y="421126"/>
                  <a:pt x="2025041" y="417534"/>
                </a:cubicBezTo>
                <a:cubicBezTo>
                  <a:pt x="2030762" y="415082"/>
                  <a:pt x="2036338" y="412271"/>
                  <a:pt x="2041742" y="409183"/>
                </a:cubicBezTo>
                <a:cubicBezTo>
                  <a:pt x="2046099" y="406693"/>
                  <a:pt x="2049682" y="402871"/>
                  <a:pt x="2054268" y="400833"/>
                </a:cubicBezTo>
                <a:cubicBezTo>
                  <a:pt x="2074719" y="391744"/>
                  <a:pt x="2077329" y="393915"/>
                  <a:pt x="2096022" y="388307"/>
                </a:cubicBezTo>
                <a:cubicBezTo>
                  <a:pt x="2104453" y="385778"/>
                  <a:pt x="2112340" y="381048"/>
                  <a:pt x="2121074" y="379956"/>
                </a:cubicBezTo>
                <a:cubicBezTo>
                  <a:pt x="2166983" y="374218"/>
                  <a:pt x="2143325" y="377020"/>
                  <a:pt x="2192055" y="371605"/>
                </a:cubicBezTo>
                <a:cubicBezTo>
                  <a:pt x="2197622" y="370213"/>
                  <a:pt x="2203110" y="368456"/>
                  <a:pt x="2208756" y="367430"/>
                </a:cubicBezTo>
                <a:cubicBezTo>
                  <a:pt x="2233786" y="362879"/>
                  <a:pt x="2253837" y="361957"/>
                  <a:pt x="2279737" y="359079"/>
                </a:cubicBezTo>
                <a:cubicBezTo>
                  <a:pt x="2361796" y="349961"/>
                  <a:pt x="2256204" y="360080"/>
                  <a:pt x="2359068" y="350729"/>
                </a:cubicBezTo>
                <a:lnTo>
                  <a:pt x="2379945" y="346553"/>
                </a:lnTo>
                <a:cubicBezTo>
                  <a:pt x="2388274" y="345039"/>
                  <a:pt x="2396696" y="344038"/>
                  <a:pt x="2404997" y="342378"/>
                </a:cubicBezTo>
                <a:cubicBezTo>
                  <a:pt x="2410624" y="341253"/>
                  <a:pt x="2416097" y="339448"/>
                  <a:pt x="2421699" y="338203"/>
                </a:cubicBezTo>
                <a:cubicBezTo>
                  <a:pt x="2469406" y="327601"/>
                  <a:pt x="2418544" y="340034"/>
                  <a:pt x="2459277" y="329852"/>
                </a:cubicBezTo>
                <a:cubicBezTo>
                  <a:pt x="2496129" y="305283"/>
                  <a:pt x="2437219" y="342971"/>
                  <a:pt x="2496855" y="313151"/>
                </a:cubicBezTo>
                <a:cubicBezTo>
                  <a:pt x="2502422" y="310367"/>
                  <a:pt x="2507777" y="307112"/>
                  <a:pt x="2513556" y="304800"/>
                </a:cubicBezTo>
                <a:cubicBezTo>
                  <a:pt x="2521729" y="301531"/>
                  <a:pt x="2531284" y="301331"/>
                  <a:pt x="2538608" y="296449"/>
                </a:cubicBezTo>
                <a:cubicBezTo>
                  <a:pt x="2562680" y="280402"/>
                  <a:pt x="2539459" y="294296"/>
                  <a:pt x="2563660" y="283923"/>
                </a:cubicBezTo>
                <a:cubicBezTo>
                  <a:pt x="2569381" y="281471"/>
                  <a:pt x="2574457" y="277540"/>
                  <a:pt x="2580362" y="275572"/>
                </a:cubicBezTo>
                <a:cubicBezTo>
                  <a:pt x="2587094" y="273328"/>
                  <a:pt x="2594392" y="273264"/>
                  <a:pt x="2601238" y="271397"/>
                </a:cubicBezTo>
                <a:cubicBezTo>
                  <a:pt x="2609730" y="269081"/>
                  <a:pt x="2617939" y="265830"/>
                  <a:pt x="2626290" y="263046"/>
                </a:cubicBezTo>
                <a:lnTo>
                  <a:pt x="2638816" y="258871"/>
                </a:lnTo>
                <a:cubicBezTo>
                  <a:pt x="2647167" y="256087"/>
                  <a:pt x="2655109" y="251396"/>
                  <a:pt x="2663868" y="250520"/>
                </a:cubicBezTo>
                <a:lnTo>
                  <a:pt x="2705622" y="246345"/>
                </a:lnTo>
                <a:cubicBezTo>
                  <a:pt x="2758265" y="240152"/>
                  <a:pt x="2711455" y="243206"/>
                  <a:pt x="2776603" y="237994"/>
                </a:cubicBezTo>
                <a:cubicBezTo>
                  <a:pt x="2797459" y="236325"/>
                  <a:pt x="2818356" y="235211"/>
                  <a:pt x="2839233" y="233819"/>
                </a:cubicBezTo>
                <a:cubicBezTo>
                  <a:pt x="2854535" y="229994"/>
                  <a:pt x="2864455" y="227042"/>
                  <a:pt x="2880986" y="225468"/>
                </a:cubicBezTo>
                <a:cubicBezTo>
                  <a:pt x="2901815" y="223484"/>
                  <a:pt x="2922739" y="222685"/>
                  <a:pt x="2943616" y="221293"/>
                </a:cubicBezTo>
                <a:cubicBezTo>
                  <a:pt x="2975740" y="210586"/>
                  <a:pt x="2938199" y="222375"/>
                  <a:pt x="3006246" y="208767"/>
                </a:cubicBezTo>
                <a:lnTo>
                  <a:pt x="3027123" y="204592"/>
                </a:lnTo>
                <a:cubicBezTo>
                  <a:pt x="3035452" y="203078"/>
                  <a:pt x="3043911" y="202253"/>
                  <a:pt x="3052175" y="200416"/>
                </a:cubicBezTo>
                <a:cubicBezTo>
                  <a:pt x="3056471" y="199461"/>
                  <a:pt x="3060469" y="197450"/>
                  <a:pt x="3064701" y="196241"/>
                </a:cubicBezTo>
                <a:cubicBezTo>
                  <a:pt x="3070219" y="194665"/>
                  <a:pt x="3075885" y="193643"/>
                  <a:pt x="3081403" y="192066"/>
                </a:cubicBezTo>
                <a:cubicBezTo>
                  <a:pt x="3085635" y="190857"/>
                  <a:pt x="3089552" y="188351"/>
                  <a:pt x="3093929" y="187890"/>
                </a:cubicBezTo>
                <a:cubicBezTo>
                  <a:pt x="3116118" y="185554"/>
                  <a:pt x="3138475" y="185250"/>
                  <a:pt x="3160734" y="183715"/>
                </a:cubicBezTo>
                <a:cubicBezTo>
                  <a:pt x="3276192" y="175753"/>
                  <a:pt x="3148963" y="181899"/>
                  <a:pt x="3331923" y="175364"/>
                </a:cubicBezTo>
                <a:cubicBezTo>
                  <a:pt x="3359759" y="172581"/>
                  <a:pt x="3388892" y="175862"/>
                  <a:pt x="3415430" y="167014"/>
                </a:cubicBezTo>
                <a:cubicBezTo>
                  <a:pt x="3419605" y="165622"/>
                  <a:pt x="3423911" y="164572"/>
                  <a:pt x="3427956" y="162838"/>
                </a:cubicBezTo>
                <a:cubicBezTo>
                  <a:pt x="3452140" y="152473"/>
                  <a:pt x="3439305" y="153738"/>
                  <a:pt x="3469709" y="146137"/>
                </a:cubicBezTo>
                <a:lnTo>
                  <a:pt x="3503112" y="137786"/>
                </a:lnTo>
                <a:cubicBezTo>
                  <a:pt x="3508679" y="136394"/>
                  <a:pt x="3514486" y="135742"/>
                  <a:pt x="3519814" y="133611"/>
                </a:cubicBezTo>
                <a:cubicBezTo>
                  <a:pt x="3526773" y="130827"/>
                  <a:pt x="3533580" y="127630"/>
                  <a:pt x="3540690" y="125260"/>
                </a:cubicBezTo>
                <a:cubicBezTo>
                  <a:pt x="3546134" y="123445"/>
                  <a:pt x="3551948" y="122900"/>
                  <a:pt x="3557392" y="121085"/>
                </a:cubicBezTo>
                <a:cubicBezTo>
                  <a:pt x="3611664" y="102994"/>
                  <a:pt x="3545535" y="120930"/>
                  <a:pt x="3599145" y="108559"/>
                </a:cubicBezTo>
                <a:cubicBezTo>
                  <a:pt x="3610328" y="105978"/>
                  <a:pt x="3621124" y="101314"/>
                  <a:pt x="3632548" y="100208"/>
                </a:cubicBezTo>
                <a:cubicBezTo>
                  <a:pt x="3675693" y="96033"/>
                  <a:pt x="3719226" y="94808"/>
                  <a:pt x="3761983" y="87682"/>
                </a:cubicBezTo>
                <a:lnTo>
                  <a:pt x="3787035" y="83507"/>
                </a:lnTo>
                <a:cubicBezTo>
                  <a:pt x="3794017" y="82237"/>
                  <a:pt x="3800844" y="79974"/>
                  <a:pt x="3807912" y="79331"/>
                </a:cubicBezTo>
                <a:cubicBezTo>
                  <a:pt x="3831516" y="77185"/>
                  <a:pt x="3855278" y="77180"/>
                  <a:pt x="3878893" y="75156"/>
                </a:cubicBezTo>
                <a:cubicBezTo>
                  <a:pt x="3904007" y="73003"/>
                  <a:pt x="3928858" y="67674"/>
                  <a:pt x="3954049" y="66805"/>
                </a:cubicBezTo>
                <a:cubicBezTo>
                  <a:pt x="4143305" y="60279"/>
                  <a:pt x="4034757" y="63454"/>
                  <a:pt x="4279726" y="58455"/>
                </a:cubicBezTo>
                <a:cubicBezTo>
                  <a:pt x="4296427" y="57063"/>
                  <a:pt x="4313181" y="56200"/>
                  <a:pt x="4329830" y="54279"/>
                </a:cubicBezTo>
                <a:cubicBezTo>
                  <a:pt x="4349383" y="52023"/>
                  <a:pt x="4368700" y="47888"/>
                  <a:pt x="4388285" y="45929"/>
                </a:cubicBezTo>
                <a:cubicBezTo>
                  <a:pt x="4402203" y="44537"/>
                  <a:pt x="4416159" y="43488"/>
                  <a:pt x="4430038" y="41753"/>
                </a:cubicBezTo>
                <a:cubicBezTo>
                  <a:pt x="4449569" y="39312"/>
                  <a:pt x="4468875" y="34994"/>
                  <a:pt x="4488493" y="33403"/>
                </a:cubicBezTo>
                <a:cubicBezTo>
                  <a:pt x="4520429" y="30814"/>
                  <a:pt x="4552515" y="30619"/>
                  <a:pt x="4584526" y="29227"/>
                </a:cubicBezTo>
                <a:cubicBezTo>
                  <a:pt x="4592877" y="27835"/>
                  <a:pt x="4601178" y="26102"/>
                  <a:pt x="4609578" y="25052"/>
                </a:cubicBezTo>
                <a:cubicBezTo>
                  <a:pt x="4638368" y="21453"/>
                  <a:pt x="4660409" y="20773"/>
                  <a:pt x="4688909" y="16701"/>
                </a:cubicBezTo>
                <a:cubicBezTo>
                  <a:pt x="4717508" y="12615"/>
                  <a:pt x="4700941" y="14179"/>
                  <a:pt x="4722312" y="8351"/>
                </a:cubicBezTo>
                <a:cubicBezTo>
                  <a:pt x="4733385" y="5331"/>
                  <a:pt x="4744238" y="0"/>
                  <a:pt x="4755715" y="0"/>
                </a:cubicBezTo>
                <a:lnTo>
                  <a:pt x="4772416" y="0"/>
                </a:lnTo>
              </a:path>
            </a:pathLst>
          </a:custGeom>
          <a:noFill/>
          <a:ln w="79375" cap="rnd">
            <a:solidFill>
              <a:srgbClr val="FF000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Freihandform 6"/>
          <p:cNvSpPr/>
          <p:nvPr/>
        </p:nvSpPr>
        <p:spPr>
          <a:xfrm>
            <a:off x="971600" y="1736942"/>
            <a:ext cx="4811249" cy="659705"/>
          </a:xfrm>
          <a:custGeom>
            <a:avLst/>
            <a:gdLst>
              <a:gd name="connsiteX0" fmla="*/ 0 w 4751539"/>
              <a:gd name="connsiteY0" fmla="*/ 659705 h 659705"/>
              <a:gd name="connsiteX1" fmla="*/ 96032 w 4751539"/>
              <a:gd name="connsiteY1" fmla="*/ 638828 h 659705"/>
              <a:gd name="connsiteX2" fmla="*/ 137786 w 4751539"/>
              <a:gd name="connsiteY2" fmla="*/ 630477 h 659705"/>
              <a:gd name="connsiteX3" fmla="*/ 217117 w 4751539"/>
              <a:gd name="connsiteY3" fmla="*/ 613776 h 659705"/>
              <a:gd name="connsiteX4" fmla="*/ 267221 w 4751539"/>
              <a:gd name="connsiteY4" fmla="*/ 609600 h 659705"/>
              <a:gd name="connsiteX5" fmla="*/ 313150 w 4751539"/>
              <a:gd name="connsiteY5" fmla="*/ 597074 h 659705"/>
              <a:gd name="connsiteX6" fmla="*/ 329852 w 4751539"/>
              <a:gd name="connsiteY6" fmla="*/ 592899 h 659705"/>
              <a:gd name="connsiteX7" fmla="*/ 384131 w 4751539"/>
              <a:gd name="connsiteY7" fmla="*/ 584548 h 659705"/>
              <a:gd name="connsiteX8" fmla="*/ 396657 w 4751539"/>
              <a:gd name="connsiteY8" fmla="*/ 580373 h 659705"/>
              <a:gd name="connsiteX9" fmla="*/ 430060 w 4751539"/>
              <a:gd name="connsiteY9" fmla="*/ 572022 h 659705"/>
              <a:gd name="connsiteX10" fmla="*/ 492690 w 4751539"/>
              <a:gd name="connsiteY10" fmla="*/ 555321 h 659705"/>
              <a:gd name="connsiteX11" fmla="*/ 542794 w 4751539"/>
              <a:gd name="connsiteY11" fmla="*/ 546970 h 659705"/>
              <a:gd name="connsiteX12" fmla="*/ 567846 w 4751539"/>
              <a:gd name="connsiteY12" fmla="*/ 542795 h 659705"/>
              <a:gd name="connsiteX13" fmla="*/ 617950 w 4751539"/>
              <a:gd name="connsiteY13" fmla="*/ 526094 h 659705"/>
              <a:gd name="connsiteX14" fmla="*/ 638827 w 4751539"/>
              <a:gd name="connsiteY14" fmla="*/ 521918 h 659705"/>
              <a:gd name="connsiteX15" fmla="*/ 663879 w 4751539"/>
              <a:gd name="connsiteY15" fmla="*/ 513568 h 659705"/>
              <a:gd name="connsiteX16" fmla="*/ 676405 w 4751539"/>
              <a:gd name="connsiteY16" fmla="*/ 509392 h 659705"/>
              <a:gd name="connsiteX17" fmla="*/ 797490 w 4751539"/>
              <a:gd name="connsiteY17" fmla="*/ 501042 h 659705"/>
              <a:gd name="connsiteX18" fmla="*/ 830893 w 4751539"/>
              <a:gd name="connsiteY18" fmla="*/ 496866 h 659705"/>
              <a:gd name="connsiteX19" fmla="*/ 876821 w 4751539"/>
              <a:gd name="connsiteY19" fmla="*/ 492691 h 659705"/>
              <a:gd name="connsiteX20" fmla="*/ 897698 w 4751539"/>
              <a:gd name="connsiteY20" fmla="*/ 488516 h 659705"/>
              <a:gd name="connsiteX21" fmla="*/ 931101 w 4751539"/>
              <a:gd name="connsiteY21" fmla="*/ 484340 h 659705"/>
              <a:gd name="connsiteX22" fmla="*/ 989556 w 4751539"/>
              <a:gd name="connsiteY22" fmla="*/ 467639 h 659705"/>
              <a:gd name="connsiteX23" fmla="*/ 1006257 w 4751539"/>
              <a:gd name="connsiteY23" fmla="*/ 463463 h 659705"/>
              <a:gd name="connsiteX24" fmla="*/ 1018783 w 4751539"/>
              <a:gd name="connsiteY24" fmla="*/ 455113 h 659705"/>
              <a:gd name="connsiteX25" fmla="*/ 1056361 w 4751539"/>
              <a:gd name="connsiteY25" fmla="*/ 446762 h 659705"/>
              <a:gd name="connsiteX26" fmla="*/ 1093939 w 4751539"/>
              <a:gd name="connsiteY26" fmla="*/ 438411 h 659705"/>
              <a:gd name="connsiteX27" fmla="*/ 1123167 w 4751539"/>
              <a:gd name="connsiteY27" fmla="*/ 434236 h 659705"/>
              <a:gd name="connsiteX28" fmla="*/ 1248427 w 4751539"/>
              <a:gd name="connsiteY28" fmla="*/ 425885 h 659705"/>
              <a:gd name="connsiteX29" fmla="*/ 1315232 w 4751539"/>
              <a:gd name="connsiteY29" fmla="*/ 413359 h 659705"/>
              <a:gd name="connsiteX30" fmla="*/ 1344460 w 4751539"/>
              <a:gd name="connsiteY30" fmla="*/ 409184 h 659705"/>
              <a:gd name="connsiteX31" fmla="*/ 1365337 w 4751539"/>
              <a:gd name="connsiteY31" fmla="*/ 405009 h 659705"/>
              <a:gd name="connsiteX32" fmla="*/ 1448843 w 4751539"/>
              <a:gd name="connsiteY32" fmla="*/ 396658 h 659705"/>
              <a:gd name="connsiteX33" fmla="*/ 1511474 w 4751539"/>
              <a:gd name="connsiteY33" fmla="*/ 388307 h 659705"/>
              <a:gd name="connsiteX34" fmla="*/ 1594980 w 4751539"/>
              <a:gd name="connsiteY34" fmla="*/ 375781 h 659705"/>
              <a:gd name="connsiteX35" fmla="*/ 1657610 w 4751539"/>
              <a:gd name="connsiteY35" fmla="*/ 371606 h 659705"/>
              <a:gd name="connsiteX36" fmla="*/ 1707715 w 4751539"/>
              <a:gd name="connsiteY36" fmla="*/ 367431 h 659705"/>
              <a:gd name="connsiteX37" fmla="*/ 1720241 w 4751539"/>
              <a:gd name="connsiteY37" fmla="*/ 363255 h 659705"/>
              <a:gd name="connsiteX38" fmla="*/ 1799572 w 4751539"/>
              <a:gd name="connsiteY38" fmla="*/ 354905 h 659705"/>
              <a:gd name="connsiteX39" fmla="*/ 1832975 w 4751539"/>
              <a:gd name="connsiteY39" fmla="*/ 346554 h 659705"/>
              <a:gd name="connsiteX40" fmla="*/ 1858027 w 4751539"/>
              <a:gd name="connsiteY40" fmla="*/ 338203 h 659705"/>
              <a:gd name="connsiteX41" fmla="*/ 1870553 w 4751539"/>
              <a:gd name="connsiteY41" fmla="*/ 334028 h 659705"/>
              <a:gd name="connsiteX42" fmla="*/ 1891430 w 4751539"/>
              <a:gd name="connsiteY42" fmla="*/ 329853 h 659705"/>
              <a:gd name="connsiteX43" fmla="*/ 1949884 w 4751539"/>
              <a:gd name="connsiteY43" fmla="*/ 313151 h 659705"/>
              <a:gd name="connsiteX44" fmla="*/ 1999989 w 4751539"/>
              <a:gd name="connsiteY44" fmla="*/ 304800 h 659705"/>
              <a:gd name="connsiteX45" fmla="*/ 2012515 w 4751539"/>
              <a:gd name="connsiteY45" fmla="*/ 300625 h 659705"/>
              <a:gd name="connsiteX46" fmla="*/ 2045917 w 4751539"/>
              <a:gd name="connsiteY46" fmla="*/ 296450 h 659705"/>
              <a:gd name="connsiteX47" fmla="*/ 2075145 w 4751539"/>
              <a:gd name="connsiteY47" fmla="*/ 292274 h 659705"/>
              <a:gd name="connsiteX48" fmla="*/ 2091846 w 4751539"/>
              <a:gd name="connsiteY48" fmla="*/ 288099 h 659705"/>
              <a:gd name="connsiteX49" fmla="*/ 2121074 w 4751539"/>
              <a:gd name="connsiteY49" fmla="*/ 283924 h 659705"/>
              <a:gd name="connsiteX50" fmla="*/ 2158652 w 4751539"/>
              <a:gd name="connsiteY50" fmla="*/ 275573 h 659705"/>
              <a:gd name="connsiteX51" fmla="*/ 2192054 w 4751539"/>
              <a:gd name="connsiteY51" fmla="*/ 271398 h 659705"/>
              <a:gd name="connsiteX52" fmla="*/ 2233808 w 4751539"/>
              <a:gd name="connsiteY52" fmla="*/ 263047 h 659705"/>
              <a:gd name="connsiteX53" fmla="*/ 2263035 w 4751539"/>
              <a:gd name="connsiteY53" fmla="*/ 258872 h 659705"/>
              <a:gd name="connsiteX54" fmla="*/ 2321490 w 4751539"/>
              <a:gd name="connsiteY54" fmla="*/ 254696 h 659705"/>
              <a:gd name="connsiteX55" fmla="*/ 2354893 w 4751539"/>
              <a:gd name="connsiteY55" fmla="*/ 250521 h 659705"/>
              <a:gd name="connsiteX56" fmla="*/ 2392471 w 4751539"/>
              <a:gd name="connsiteY56" fmla="*/ 246346 h 659705"/>
              <a:gd name="connsiteX57" fmla="*/ 2463452 w 4751539"/>
              <a:gd name="connsiteY57" fmla="*/ 237995 h 659705"/>
              <a:gd name="connsiteX58" fmla="*/ 2572010 w 4751539"/>
              <a:gd name="connsiteY58" fmla="*/ 229644 h 659705"/>
              <a:gd name="connsiteX59" fmla="*/ 2613764 w 4751539"/>
              <a:gd name="connsiteY59" fmla="*/ 221294 h 659705"/>
              <a:gd name="connsiteX60" fmla="*/ 2626290 w 4751539"/>
              <a:gd name="connsiteY60" fmla="*/ 217118 h 659705"/>
              <a:gd name="connsiteX61" fmla="*/ 2651342 w 4751539"/>
              <a:gd name="connsiteY61" fmla="*/ 212943 h 659705"/>
              <a:gd name="connsiteX62" fmla="*/ 2663868 w 4751539"/>
              <a:gd name="connsiteY62" fmla="*/ 208768 h 659705"/>
              <a:gd name="connsiteX63" fmla="*/ 2693095 w 4751539"/>
              <a:gd name="connsiteY63" fmla="*/ 200417 h 659705"/>
              <a:gd name="connsiteX64" fmla="*/ 2705621 w 4751539"/>
              <a:gd name="connsiteY64" fmla="*/ 192066 h 659705"/>
              <a:gd name="connsiteX65" fmla="*/ 2730674 w 4751539"/>
              <a:gd name="connsiteY65" fmla="*/ 183716 h 659705"/>
              <a:gd name="connsiteX66" fmla="*/ 2743200 w 4751539"/>
              <a:gd name="connsiteY66" fmla="*/ 179540 h 659705"/>
              <a:gd name="connsiteX67" fmla="*/ 2755726 w 4751539"/>
              <a:gd name="connsiteY67" fmla="*/ 175365 h 659705"/>
              <a:gd name="connsiteX68" fmla="*/ 2772427 w 4751539"/>
              <a:gd name="connsiteY68" fmla="*/ 167014 h 659705"/>
              <a:gd name="connsiteX69" fmla="*/ 2784953 w 4751539"/>
              <a:gd name="connsiteY69" fmla="*/ 158663 h 659705"/>
              <a:gd name="connsiteX70" fmla="*/ 2818356 w 4751539"/>
              <a:gd name="connsiteY70" fmla="*/ 150313 h 659705"/>
              <a:gd name="connsiteX71" fmla="*/ 2947791 w 4751539"/>
              <a:gd name="connsiteY71" fmla="*/ 141962 h 659705"/>
              <a:gd name="connsiteX72" fmla="*/ 3098104 w 4751539"/>
              <a:gd name="connsiteY72" fmla="*/ 137787 h 659705"/>
              <a:gd name="connsiteX73" fmla="*/ 3415430 w 4751539"/>
              <a:gd name="connsiteY73" fmla="*/ 125261 h 659705"/>
              <a:gd name="connsiteX74" fmla="*/ 3532339 w 4751539"/>
              <a:gd name="connsiteY74" fmla="*/ 121085 h 659705"/>
              <a:gd name="connsiteX75" fmla="*/ 3661775 w 4751539"/>
              <a:gd name="connsiteY75" fmla="*/ 116910 h 659705"/>
              <a:gd name="connsiteX76" fmla="*/ 3699353 w 4751539"/>
              <a:gd name="connsiteY76" fmla="*/ 112735 h 659705"/>
              <a:gd name="connsiteX77" fmla="*/ 3741106 w 4751539"/>
              <a:gd name="connsiteY77" fmla="*/ 104384 h 659705"/>
              <a:gd name="connsiteX78" fmla="*/ 3787035 w 4751539"/>
              <a:gd name="connsiteY78" fmla="*/ 100209 h 659705"/>
              <a:gd name="connsiteX79" fmla="*/ 3820438 w 4751539"/>
              <a:gd name="connsiteY79" fmla="*/ 96033 h 659705"/>
              <a:gd name="connsiteX80" fmla="*/ 3987452 w 4751539"/>
              <a:gd name="connsiteY80" fmla="*/ 87683 h 659705"/>
              <a:gd name="connsiteX81" fmla="*/ 4041731 w 4751539"/>
              <a:gd name="connsiteY81" fmla="*/ 83507 h 659705"/>
              <a:gd name="connsiteX82" fmla="*/ 4054257 w 4751539"/>
              <a:gd name="connsiteY82" fmla="*/ 79332 h 659705"/>
              <a:gd name="connsiteX83" fmla="*/ 4070958 w 4751539"/>
              <a:gd name="connsiteY83" fmla="*/ 75157 h 659705"/>
              <a:gd name="connsiteX84" fmla="*/ 4112712 w 4751539"/>
              <a:gd name="connsiteY84" fmla="*/ 70981 h 659705"/>
              <a:gd name="connsiteX85" fmla="*/ 4409161 w 4751539"/>
              <a:gd name="connsiteY85" fmla="*/ 58455 h 659705"/>
              <a:gd name="connsiteX86" fmla="*/ 4430038 w 4751539"/>
              <a:gd name="connsiteY86" fmla="*/ 54280 h 659705"/>
              <a:gd name="connsiteX87" fmla="*/ 4459265 w 4751539"/>
              <a:gd name="connsiteY87" fmla="*/ 50105 h 659705"/>
              <a:gd name="connsiteX88" fmla="*/ 4471791 w 4751539"/>
              <a:gd name="connsiteY88" fmla="*/ 45929 h 659705"/>
              <a:gd name="connsiteX89" fmla="*/ 4521895 w 4751539"/>
              <a:gd name="connsiteY89" fmla="*/ 37579 h 659705"/>
              <a:gd name="connsiteX90" fmla="*/ 4551123 w 4751539"/>
              <a:gd name="connsiteY90" fmla="*/ 29228 h 659705"/>
              <a:gd name="connsiteX91" fmla="*/ 4563649 w 4751539"/>
              <a:gd name="connsiteY91" fmla="*/ 25053 h 659705"/>
              <a:gd name="connsiteX92" fmla="*/ 4613753 w 4751539"/>
              <a:gd name="connsiteY92" fmla="*/ 16702 h 659705"/>
              <a:gd name="connsiteX93" fmla="*/ 4722312 w 4751539"/>
              <a:gd name="connsiteY93" fmla="*/ 12526 h 659705"/>
              <a:gd name="connsiteX94" fmla="*/ 4734838 w 4751539"/>
              <a:gd name="connsiteY94" fmla="*/ 4176 h 659705"/>
              <a:gd name="connsiteX95" fmla="*/ 4751539 w 4751539"/>
              <a:gd name="connsiteY95" fmla="*/ 0 h 65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4751539" h="659705">
                <a:moveTo>
                  <a:pt x="0" y="659705"/>
                </a:moveTo>
                <a:lnTo>
                  <a:pt x="96032" y="638828"/>
                </a:lnTo>
                <a:cubicBezTo>
                  <a:pt x="143399" y="627897"/>
                  <a:pt x="47169" y="643424"/>
                  <a:pt x="137786" y="630477"/>
                </a:cubicBezTo>
                <a:cubicBezTo>
                  <a:pt x="166048" y="621057"/>
                  <a:pt x="175625" y="617234"/>
                  <a:pt x="217117" y="613776"/>
                </a:cubicBezTo>
                <a:lnTo>
                  <a:pt x="267221" y="609600"/>
                </a:lnTo>
                <a:cubicBezTo>
                  <a:pt x="290633" y="601797"/>
                  <a:pt x="275483" y="606491"/>
                  <a:pt x="313150" y="597074"/>
                </a:cubicBezTo>
                <a:cubicBezTo>
                  <a:pt x="318717" y="595682"/>
                  <a:pt x="324191" y="593842"/>
                  <a:pt x="329852" y="592899"/>
                </a:cubicBezTo>
                <a:cubicBezTo>
                  <a:pt x="364611" y="587106"/>
                  <a:pt x="346523" y="589921"/>
                  <a:pt x="384131" y="584548"/>
                </a:cubicBezTo>
                <a:cubicBezTo>
                  <a:pt x="388306" y="583156"/>
                  <a:pt x="392411" y="581531"/>
                  <a:pt x="396657" y="580373"/>
                </a:cubicBezTo>
                <a:cubicBezTo>
                  <a:pt x="407730" y="577353"/>
                  <a:pt x="430060" y="572022"/>
                  <a:pt x="430060" y="572022"/>
                </a:cubicBezTo>
                <a:cubicBezTo>
                  <a:pt x="455932" y="554775"/>
                  <a:pt x="440141" y="562828"/>
                  <a:pt x="492690" y="555321"/>
                </a:cubicBezTo>
                <a:cubicBezTo>
                  <a:pt x="548714" y="547318"/>
                  <a:pt x="498009" y="555113"/>
                  <a:pt x="542794" y="546970"/>
                </a:cubicBezTo>
                <a:cubicBezTo>
                  <a:pt x="551123" y="545456"/>
                  <a:pt x="559633" y="544848"/>
                  <a:pt x="567846" y="542795"/>
                </a:cubicBezTo>
                <a:cubicBezTo>
                  <a:pt x="567871" y="542789"/>
                  <a:pt x="617924" y="526099"/>
                  <a:pt x="617950" y="526094"/>
                </a:cubicBezTo>
                <a:cubicBezTo>
                  <a:pt x="624909" y="524702"/>
                  <a:pt x="631980" y="523785"/>
                  <a:pt x="638827" y="521918"/>
                </a:cubicBezTo>
                <a:cubicBezTo>
                  <a:pt x="647319" y="519602"/>
                  <a:pt x="655528" y="516352"/>
                  <a:pt x="663879" y="513568"/>
                </a:cubicBezTo>
                <a:cubicBezTo>
                  <a:pt x="668054" y="512176"/>
                  <a:pt x="672026" y="509830"/>
                  <a:pt x="676405" y="509392"/>
                </a:cubicBezTo>
                <a:cubicBezTo>
                  <a:pt x="744507" y="502582"/>
                  <a:pt x="704190" y="505952"/>
                  <a:pt x="797490" y="501042"/>
                </a:cubicBezTo>
                <a:lnTo>
                  <a:pt x="830893" y="496866"/>
                </a:lnTo>
                <a:cubicBezTo>
                  <a:pt x="846181" y="495257"/>
                  <a:pt x="861567" y="494598"/>
                  <a:pt x="876821" y="492691"/>
                </a:cubicBezTo>
                <a:cubicBezTo>
                  <a:pt x="883863" y="491811"/>
                  <a:pt x="890684" y="489595"/>
                  <a:pt x="897698" y="488516"/>
                </a:cubicBezTo>
                <a:cubicBezTo>
                  <a:pt x="908789" y="486810"/>
                  <a:pt x="919967" y="485732"/>
                  <a:pt x="931101" y="484340"/>
                </a:cubicBezTo>
                <a:cubicBezTo>
                  <a:pt x="967046" y="472359"/>
                  <a:pt x="947607" y="478127"/>
                  <a:pt x="989556" y="467639"/>
                </a:cubicBezTo>
                <a:lnTo>
                  <a:pt x="1006257" y="463463"/>
                </a:lnTo>
                <a:cubicBezTo>
                  <a:pt x="1010432" y="460680"/>
                  <a:pt x="1014171" y="457090"/>
                  <a:pt x="1018783" y="455113"/>
                </a:cubicBezTo>
                <a:cubicBezTo>
                  <a:pt x="1024273" y="452760"/>
                  <a:pt x="1052237" y="447678"/>
                  <a:pt x="1056361" y="446762"/>
                </a:cubicBezTo>
                <a:cubicBezTo>
                  <a:pt x="1078866" y="441761"/>
                  <a:pt x="1068773" y="442606"/>
                  <a:pt x="1093939" y="438411"/>
                </a:cubicBezTo>
                <a:cubicBezTo>
                  <a:pt x="1103647" y="436793"/>
                  <a:pt x="1113424" y="435628"/>
                  <a:pt x="1123167" y="434236"/>
                </a:cubicBezTo>
                <a:cubicBezTo>
                  <a:pt x="1172552" y="417776"/>
                  <a:pt x="1121173" y="433598"/>
                  <a:pt x="1248427" y="425885"/>
                </a:cubicBezTo>
                <a:cubicBezTo>
                  <a:pt x="1257874" y="425312"/>
                  <a:pt x="1314811" y="413419"/>
                  <a:pt x="1315232" y="413359"/>
                </a:cubicBezTo>
                <a:cubicBezTo>
                  <a:pt x="1324975" y="411967"/>
                  <a:pt x="1334752" y="410802"/>
                  <a:pt x="1344460" y="409184"/>
                </a:cubicBezTo>
                <a:cubicBezTo>
                  <a:pt x="1351460" y="408017"/>
                  <a:pt x="1358323" y="406088"/>
                  <a:pt x="1365337" y="405009"/>
                </a:cubicBezTo>
                <a:cubicBezTo>
                  <a:pt x="1394916" y="400458"/>
                  <a:pt x="1418105" y="399219"/>
                  <a:pt x="1448843" y="396658"/>
                </a:cubicBezTo>
                <a:cubicBezTo>
                  <a:pt x="1497587" y="386910"/>
                  <a:pt x="1434768" y="398767"/>
                  <a:pt x="1511474" y="388307"/>
                </a:cubicBezTo>
                <a:cubicBezTo>
                  <a:pt x="1551788" y="382810"/>
                  <a:pt x="1558600" y="378945"/>
                  <a:pt x="1594980" y="375781"/>
                </a:cubicBezTo>
                <a:cubicBezTo>
                  <a:pt x="1615824" y="373968"/>
                  <a:pt x="1636744" y="373151"/>
                  <a:pt x="1657610" y="371606"/>
                </a:cubicBezTo>
                <a:lnTo>
                  <a:pt x="1707715" y="367431"/>
                </a:lnTo>
                <a:cubicBezTo>
                  <a:pt x="1711890" y="366039"/>
                  <a:pt x="1715971" y="364323"/>
                  <a:pt x="1720241" y="363255"/>
                </a:cubicBezTo>
                <a:cubicBezTo>
                  <a:pt x="1749059" y="356050"/>
                  <a:pt x="1764905" y="357381"/>
                  <a:pt x="1799572" y="354905"/>
                </a:cubicBezTo>
                <a:cubicBezTo>
                  <a:pt x="1810706" y="352121"/>
                  <a:pt x="1822087" y="350183"/>
                  <a:pt x="1832975" y="346554"/>
                </a:cubicBezTo>
                <a:lnTo>
                  <a:pt x="1858027" y="338203"/>
                </a:lnTo>
                <a:cubicBezTo>
                  <a:pt x="1862202" y="336811"/>
                  <a:pt x="1866237" y="334891"/>
                  <a:pt x="1870553" y="334028"/>
                </a:cubicBezTo>
                <a:cubicBezTo>
                  <a:pt x="1877512" y="332636"/>
                  <a:pt x="1884583" y="331720"/>
                  <a:pt x="1891430" y="329853"/>
                </a:cubicBezTo>
                <a:cubicBezTo>
                  <a:pt x="1922633" y="321343"/>
                  <a:pt x="1914118" y="319112"/>
                  <a:pt x="1949884" y="313151"/>
                </a:cubicBezTo>
                <a:cubicBezTo>
                  <a:pt x="1966586" y="310367"/>
                  <a:pt x="1983926" y="310154"/>
                  <a:pt x="1999989" y="304800"/>
                </a:cubicBezTo>
                <a:cubicBezTo>
                  <a:pt x="2004164" y="303408"/>
                  <a:pt x="2008185" y="301412"/>
                  <a:pt x="2012515" y="300625"/>
                </a:cubicBezTo>
                <a:cubicBezTo>
                  <a:pt x="2023555" y="298618"/>
                  <a:pt x="2034795" y="297933"/>
                  <a:pt x="2045917" y="296450"/>
                </a:cubicBezTo>
                <a:cubicBezTo>
                  <a:pt x="2055672" y="295149"/>
                  <a:pt x="2065462" y="294035"/>
                  <a:pt x="2075145" y="292274"/>
                </a:cubicBezTo>
                <a:cubicBezTo>
                  <a:pt x="2080791" y="291247"/>
                  <a:pt x="2086200" y="289125"/>
                  <a:pt x="2091846" y="288099"/>
                </a:cubicBezTo>
                <a:cubicBezTo>
                  <a:pt x="2101529" y="286339"/>
                  <a:pt x="2111391" y="285685"/>
                  <a:pt x="2121074" y="283924"/>
                </a:cubicBezTo>
                <a:cubicBezTo>
                  <a:pt x="2166815" y="275607"/>
                  <a:pt x="2104749" y="283865"/>
                  <a:pt x="2158652" y="275573"/>
                </a:cubicBezTo>
                <a:cubicBezTo>
                  <a:pt x="2169742" y="273867"/>
                  <a:pt x="2180920" y="272790"/>
                  <a:pt x="2192054" y="271398"/>
                </a:cubicBezTo>
                <a:cubicBezTo>
                  <a:pt x="2214195" y="265862"/>
                  <a:pt x="2207188" y="267142"/>
                  <a:pt x="2233808" y="263047"/>
                </a:cubicBezTo>
                <a:cubicBezTo>
                  <a:pt x="2243535" y="261551"/>
                  <a:pt x="2253238" y="259805"/>
                  <a:pt x="2263035" y="258872"/>
                </a:cubicBezTo>
                <a:cubicBezTo>
                  <a:pt x="2282482" y="257020"/>
                  <a:pt x="2302036" y="256465"/>
                  <a:pt x="2321490" y="254696"/>
                </a:cubicBezTo>
                <a:cubicBezTo>
                  <a:pt x="2332665" y="253680"/>
                  <a:pt x="2343749" y="251832"/>
                  <a:pt x="2354893" y="250521"/>
                </a:cubicBezTo>
                <a:lnTo>
                  <a:pt x="2392471" y="246346"/>
                </a:lnTo>
                <a:cubicBezTo>
                  <a:pt x="2434155" y="241135"/>
                  <a:pt x="2413881" y="241808"/>
                  <a:pt x="2463452" y="237995"/>
                </a:cubicBezTo>
                <a:cubicBezTo>
                  <a:pt x="2490383" y="235924"/>
                  <a:pt x="2541804" y="234175"/>
                  <a:pt x="2572010" y="229644"/>
                </a:cubicBezTo>
                <a:cubicBezTo>
                  <a:pt x="2586047" y="227539"/>
                  <a:pt x="2600299" y="225783"/>
                  <a:pt x="2613764" y="221294"/>
                </a:cubicBezTo>
                <a:cubicBezTo>
                  <a:pt x="2617939" y="219902"/>
                  <a:pt x="2621994" y="218073"/>
                  <a:pt x="2626290" y="217118"/>
                </a:cubicBezTo>
                <a:cubicBezTo>
                  <a:pt x="2634554" y="215281"/>
                  <a:pt x="2643078" y="214779"/>
                  <a:pt x="2651342" y="212943"/>
                </a:cubicBezTo>
                <a:cubicBezTo>
                  <a:pt x="2655638" y="211988"/>
                  <a:pt x="2659636" y="209977"/>
                  <a:pt x="2663868" y="208768"/>
                </a:cubicBezTo>
                <a:cubicBezTo>
                  <a:pt x="2700567" y="198282"/>
                  <a:pt x="2663062" y="210427"/>
                  <a:pt x="2693095" y="200417"/>
                </a:cubicBezTo>
                <a:cubicBezTo>
                  <a:pt x="2697270" y="197633"/>
                  <a:pt x="2701035" y="194104"/>
                  <a:pt x="2705621" y="192066"/>
                </a:cubicBezTo>
                <a:cubicBezTo>
                  <a:pt x="2713665" y="188491"/>
                  <a:pt x="2722323" y="186500"/>
                  <a:pt x="2730674" y="183716"/>
                </a:cubicBezTo>
                <a:lnTo>
                  <a:pt x="2743200" y="179540"/>
                </a:lnTo>
                <a:cubicBezTo>
                  <a:pt x="2747375" y="178148"/>
                  <a:pt x="2751790" y="177333"/>
                  <a:pt x="2755726" y="175365"/>
                </a:cubicBezTo>
                <a:cubicBezTo>
                  <a:pt x="2761293" y="172581"/>
                  <a:pt x="2767023" y="170102"/>
                  <a:pt x="2772427" y="167014"/>
                </a:cubicBezTo>
                <a:cubicBezTo>
                  <a:pt x="2776784" y="164524"/>
                  <a:pt x="2780465" y="160907"/>
                  <a:pt x="2784953" y="158663"/>
                </a:cubicBezTo>
                <a:cubicBezTo>
                  <a:pt x="2793019" y="154630"/>
                  <a:pt x="2811211" y="151504"/>
                  <a:pt x="2818356" y="150313"/>
                </a:cubicBezTo>
                <a:cubicBezTo>
                  <a:pt x="2867534" y="142116"/>
                  <a:pt x="2882402" y="144141"/>
                  <a:pt x="2947791" y="141962"/>
                </a:cubicBezTo>
                <a:lnTo>
                  <a:pt x="3098104" y="137787"/>
                </a:lnTo>
                <a:cubicBezTo>
                  <a:pt x="3244456" y="127332"/>
                  <a:pt x="3129159" y="134803"/>
                  <a:pt x="3415430" y="125261"/>
                </a:cubicBezTo>
                <a:lnTo>
                  <a:pt x="3532339" y="121085"/>
                </a:lnTo>
                <a:lnTo>
                  <a:pt x="3661775" y="116910"/>
                </a:lnTo>
                <a:cubicBezTo>
                  <a:pt x="3674301" y="115518"/>
                  <a:pt x="3686896" y="114651"/>
                  <a:pt x="3699353" y="112735"/>
                </a:cubicBezTo>
                <a:cubicBezTo>
                  <a:pt x="3762264" y="103056"/>
                  <a:pt x="3654337" y="114591"/>
                  <a:pt x="3741106" y="104384"/>
                </a:cubicBezTo>
                <a:cubicBezTo>
                  <a:pt x="3756374" y="102588"/>
                  <a:pt x="3771747" y="101818"/>
                  <a:pt x="3787035" y="100209"/>
                </a:cubicBezTo>
                <a:cubicBezTo>
                  <a:pt x="3798194" y="99034"/>
                  <a:pt x="3809263" y="97049"/>
                  <a:pt x="3820438" y="96033"/>
                </a:cubicBezTo>
                <a:cubicBezTo>
                  <a:pt x="3879874" y="90630"/>
                  <a:pt x="3924516" y="90103"/>
                  <a:pt x="3987452" y="87683"/>
                </a:cubicBezTo>
                <a:cubicBezTo>
                  <a:pt x="4005545" y="86291"/>
                  <a:pt x="4023725" y="85758"/>
                  <a:pt x="4041731" y="83507"/>
                </a:cubicBezTo>
                <a:cubicBezTo>
                  <a:pt x="4046098" y="82961"/>
                  <a:pt x="4050025" y="80541"/>
                  <a:pt x="4054257" y="79332"/>
                </a:cubicBezTo>
                <a:cubicBezTo>
                  <a:pt x="4059775" y="77756"/>
                  <a:pt x="4065277" y="75969"/>
                  <a:pt x="4070958" y="75157"/>
                </a:cubicBezTo>
                <a:cubicBezTo>
                  <a:pt x="4084805" y="73179"/>
                  <a:pt x="4098764" y="72027"/>
                  <a:pt x="4112712" y="70981"/>
                </a:cubicBezTo>
                <a:cubicBezTo>
                  <a:pt x="4264902" y="59567"/>
                  <a:pt x="4237092" y="62652"/>
                  <a:pt x="4409161" y="58455"/>
                </a:cubicBezTo>
                <a:cubicBezTo>
                  <a:pt x="4416120" y="57063"/>
                  <a:pt x="4423038" y="55447"/>
                  <a:pt x="4430038" y="54280"/>
                </a:cubicBezTo>
                <a:cubicBezTo>
                  <a:pt x="4439745" y="52662"/>
                  <a:pt x="4449615" y="52035"/>
                  <a:pt x="4459265" y="50105"/>
                </a:cubicBezTo>
                <a:cubicBezTo>
                  <a:pt x="4463581" y="49242"/>
                  <a:pt x="4467521" y="46996"/>
                  <a:pt x="4471791" y="45929"/>
                </a:cubicBezTo>
                <a:cubicBezTo>
                  <a:pt x="4488067" y="41860"/>
                  <a:pt x="4505405" y="39935"/>
                  <a:pt x="4521895" y="37579"/>
                </a:cubicBezTo>
                <a:cubicBezTo>
                  <a:pt x="4551908" y="27573"/>
                  <a:pt x="4514449" y="39705"/>
                  <a:pt x="4551123" y="29228"/>
                </a:cubicBezTo>
                <a:cubicBezTo>
                  <a:pt x="4555355" y="28019"/>
                  <a:pt x="4559379" y="26120"/>
                  <a:pt x="4563649" y="25053"/>
                </a:cubicBezTo>
                <a:cubicBezTo>
                  <a:pt x="4574769" y="22273"/>
                  <a:pt x="4604412" y="17268"/>
                  <a:pt x="4613753" y="16702"/>
                </a:cubicBezTo>
                <a:cubicBezTo>
                  <a:pt x="4649900" y="14511"/>
                  <a:pt x="4686126" y="13918"/>
                  <a:pt x="4722312" y="12526"/>
                </a:cubicBezTo>
                <a:cubicBezTo>
                  <a:pt x="4726487" y="9743"/>
                  <a:pt x="4730226" y="6153"/>
                  <a:pt x="4734838" y="4176"/>
                </a:cubicBezTo>
                <a:cubicBezTo>
                  <a:pt x="4740112" y="1916"/>
                  <a:pt x="4751539" y="0"/>
                  <a:pt x="4751539" y="0"/>
                </a:cubicBezTo>
              </a:path>
            </a:pathLst>
          </a:custGeom>
          <a:noFill/>
          <a:ln w="79375" cap="rnd">
            <a:solidFill>
              <a:srgbClr val="C0000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8" name="Gerade Verbindung 17"/>
          <p:cNvCxnSpPr/>
          <p:nvPr/>
        </p:nvCxnSpPr>
        <p:spPr>
          <a:xfrm>
            <a:off x="1205353" y="4083918"/>
            <a:ext cx="216024" cy="0"/>
          </a:xfrm>
          <a:prstGeom prst="line">
            <a:avLst/>
          </a:prstGeom>
          <a:ln w="79375" cap="rnd">
            <a:solidFill>
              <a:srgbClr val="0B4B91"/>
            </a:solidFill>
          </a:ln>
        </p:spPr>
        <p:style>
          <a:lnRef idx="1">
            <a:schemeClr val="accent1"/>
          </a:lnRef>
          <a:fillRef idx="0">
            <a:schemeClr val="accent1"/>
          </a:fillRef>
          <a:effectRef idx="0">
            <a:schemeClr val="accent1"/>
          </a:effectRef>
          <a:fontRef idx="minor">
            <a:schemeClr val="tx1"/>
          </a:fontRef>
        </p:style>
      </p:cxnSp>
      <p:sp>
        <p:nvSpPr>
          <p:cNvPr id="2" name="Textfeld 1">
            <a:extLst>
              <a:ext uri="{FF2B5EF4-FFF2-40B4-BE49-F238E27FC236}">
                <a16:creationId xmlns:a16="http://schemas.microsoft.com/office/drawing/2014/main" id="{5A140FAA-6DE0-FA8F-5E09-A26A02CEB569}"/>
              </a:ext>
            </a:extLst>
          </p:cNvPr>
          <p:cNvSpPr txBox="1"/>
          <p:nvPr/>
        </p:nvSpPr>
        <p:spPr bwMode="auto">
          <a:xfrm>
            <a:off x="4572000" y="4609460"/>
            <a:ext cx="4457775" cy="338554"/>
          </a:xfrm>
          <a:prstGeom prst="rect">
            <a:avLst/>
          </a:prstGeom>
          <a:noFill/>
        </p:spPr>
        <p:txBody>
          <a:bodyPr wrap="square" rtlCol="0">
            <a:spAutoFit/>
          </a:bodyPr>
          <a:lstStyle/>
          <a:p>
            <a:pPr algn="r">
              <a:defRPr/>
            </a:pPr>
            <a:r>
              <a:rPr lang="de-DE" sz="800" dirty="0">
                <a:latin typeface="Lato" charset="0"/>
                <a:ea typeface="Lato" charset="0"/>
                <a:cs typeface="Lato" charset="0"/>
              </a:rPr>
              <a:t>Quelle: Fraunhofer ISE 2024 </a:t>
            </a:r>
            <a:r>
              <a:rPr lang="de-DE" sz="800" dirty="0">
                <a:latin typeface="Lato" charset="0"/>
                <a:ea typeface="Lato" charset="0"/>
                <a:cs typeface="Lato" charset="0"/>
                <a:hlinkClick r:id="rId7">
                  <a:extLst>
                    <a:ext uri="{A12FA001-AC4F-418D-AE19-62706E023703}">
                      <ahyp:hlinkClr xmlns:ahyp="http://schemas.microsoft.com/office/drawing/2018/hyperlinkcolor" val="tx"/>
                    </a:ext>
                  </a:extLst>
                </a:hlinkClick>
              </a:rPr>
              <a:t>https://ariadneprojekt.de/media/2024/06/Ariadne-Analyse_HeizkostenvergleichEmissionenGebaeude_aktualisiertJuni2024.pdf</a:t>
            </a:r>
            <a:r>
              <a:rPr lang="de-DE" sz="800" dirty="0">
                <a:latin typeface="Lato" charset="0"/>
                <a:ea typeface="Lato" charset="0"/>
                <a:cs typeface="Lato" charset="0"/>
              </a:rPr>
              <a:t> </a:t>
            </a:r>
          </a:p>
        </p:txBody>
      </p:sp>
      <p:sp>
        <p:nvSpPr>
          <p:cNvPr id="4" name="Titel 1">
            <a:extLst>
              <a:ext uri="{FF2B5EF4-FFF2-40B4-BE49-F238E27FC236}">
                <a16:creationId xmlns:a16="http://schemas.microsoft.com/office/drawing/2014/main" id="{93A4EF8D-FC3B-CDD3-5C15-CF115F07EAF3}"/>
              </a:ext>
            </a:extLst>
          </p:cNvPr>
          <p:cNvSpPr txBox="1"/>
          <p:nvPr/>
        </p:nvSpPr>
        <p:spPr bwMode="auto">
          <a:xfrm>
            <a:off x="6528345" y="2067694"/>
            <a:ext cx="2148111" cy="1728192"/>
          </a:xfrm>
          <a:prstGeom prst="rect">
            <a:avLst/>
          </a:prstGeom>
          <a:solidFill>
            <a:schemeClr val="bg1"/>
          </a:solidFill>
        </p:spPr>
        <p:txBody>
          <a:bodyPr vert="horz" lIns="91440" tIns="45720" rIns="91440" bIns="45720" rtlCol="0" anchor="t">
            <a:noAutofit/>
          </a:bodyPr>
          <a:lstStyle>
            <a:lvl1pPr algn="l" defTabSz="914400">
              <a:spcBef>
                <a:spcPts val="0"/>
              </a:spcBef>
              <a:buNone/>
              <a:defRPr sz="1600" b="1">
                <a:solidFill>
                  <a:schemeClr val="bg1"/>
                </a:solidFill>
                <a:latin typeface="Segoe UI"/>
                <a:ea typeface="Segoe UI"/>
                <a:cs typeface="Segoe UI"/>
              </a:defRPr>
            </a:lvl1pPr>
          </a:lstStyle>
          <a:p>
            <a:pPr>
              <a:defRPr/>
            </a:pPr>
            <a:r>
              <a:rPr lang="de-DE" sz="1400" b="0" dirty="0">
                <a:solidFill>
                  <a:schemeClr val="tx1"/>
                </a:solidFill>
                <a:latin typeface="Lato" charset="0"/>
                <a:ea typeface="Lato" charset="0"/>
                <a:cs typeface="Lato" charset="0"/>
              </a:rPr>
              <a:t>Haben Sie sich schon mal gefragt, was es für Sie persönlich bedeutet, wenn die monatliche Heizrechnung dreimal höher ist als nötig?</a:t>
            </a:r>
          </a:p>
        </p:txBody>
      </p:sp>
    </p:spTree>
    <p:extLst>
      <p:ext uri="{BB962C8B-B14F-4D97-AF65-F5344CB8AC3E}">
        <p14:creationId xmlns:p14="http://schemas.microsoft.com/office/powerpoint/2010/main" val="18838496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extfeld 2"/>
          <p:cNvSpPr txBox="1"/>
          <p:nvPr/>
        </p:nvSpPr>
        <p:spPr bwMode="auto">
          <a:xfrm>
            <a:off x="1298628" y="1131590"/>
            <a:ext cx="6441724" cy="2808312"/>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lang="de-DE" sz="3200" b="1" dirty="0">
                <a:solidFill>
                  <a:srgbClr val="0B4B91"/>
                </a:solidFill>
                <a:latin typeface="Montserrat" charset="0"/>
                <a:ea typeface="Montserrat" charset="0"/>
                <a:cs typeface="Montserrat" charset="0"/>
              </a:rPr>
              <a:t>4.3.</a:t>
            </a:r>
          </a:p>
          <a:p>
            <a:pPr algn="ctr">
              <a:defRPr/>
            </a:pPr>
            <a:r>
              <a:rPr lang="de-DE" sz="3200" b="1" dirty="0">
                <a:solidFill>
                  <a:srgbClr val="0B4B91"/>
                </a:solidFill>
                <a:latin typeface="Montserrat" charset="0"/>
                <a:ea typeface="Montserrat" charset="0"/>
                <a:cs typeface="Montserrat" charset="0"/>
              </a:rPr>
              <a:t>Andere Mobilität</a:t>
            </a:r>
          </a:p>
          <a:p>
            <a:pPr algn="ctr">
              <a:defRPr/>
            </a:pPr>
            <a:endParaRPr lang="de-DE" sz="3200" b="1" dirty="0">
              <a:solidFill>
                <a:srgbClr val="0B4B91"/>
              </a:solidFill>
              <a:latin typeface="Montserrat" charset="0"/>
              <a:ea typeface="Montserrat" charset="0"/>
              <a:cs typeface="Montserrat" charset="0"/>
            </a:endParaRPr>
          </a:p>
          <a:p>
            <a:pPr algn="ctr">
              <a:defRPr/>
            </a:pPr>
            <a:r>
              <a:rPr lang="de-DE" sz="3200" b="1" dirty="0">
                <a:solidFill>
                  <a:srgbClr val="0B4B91"/>
                </a:solidFill>
                <a:latin typeface="Montserrat" charset="0"/>
                <a:ea typeface="Montserrat" charset="0"/>
                <a:cs typeface="Montserrat" charset="0"/>
              </a:rPr>
              <a:t>Ohne Brennstoffe </a:t>
            </a:r>
          </a:p>
          <a:p>
            <a:pPr algn="ctr">
              <a:defRPr/>
            </a:pPr>
            <a:r>
              <a:rPr lang="de-DE" sz="3200" b="1" dirty="0">
                <a:solidFill>
                  <a:srgbClr val="0B4B91"/>
                </a:solidFill>
                <a:latin typeface="Montserrat" charset="0"/>
                <a:ea typeface="Montserrat" charset="0"/>
                <a:cs typeface="Montserrat" charset="0"/>
              </a:rPr>
              <a:t>und ohne Abgase</a:t>
            </a:r>
          </a:p>
        </p:txBody>
      </p:sp>
      <p:pic>
        <p:nvPicPr>
          <p:cNvPr id="4" name="Bild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8519059" y="195486"/>
            <a:ext cx="445429" cy="445429"/>
          </a:xfrm>
          <a:prstGeom prst="rect">
            <a:avLst/>
          </a:prstGeom>
        </p:spPr>
      </p:pic>
    </p:spTree>
    <p:extLst>
      <p:ext uri="{BB962C8B-B14F-4D97-AF65-F5344CB8AC3E}">
        <p14:creationId xmlns:p14="http://schemas.microsoft.com/office/powerpoint/2010/main" val="13296734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4C7D0367-6AD1-F617-91B4-650EA4719D97}"/>
            </a:ext>
          </a:extLst>
        </p:cNvPr>
        <p:cNvGrpSpPr/>
        <p:nvPr/>
      </p:nvGrpSpPr>
      <p:grpSpPr bwMode="auto">
        <a:xfrm>
          <a:off x="0" y="0"/>
          <a:ext cx="0" cy="0"/>
          <a:chOff x="0" y="0"/>
          <a:chExt cx="0" cy="0"/>
        </a:xfrm>
      </p:grpSpPr>
      <p:sp>
        <p:nvSpPr>
          <p:cNvPr id="10" name="Titel 1"/>
          <p:cNvSpPr txBox="1"/>
          <p:nvPr/>
        </p:nvSpPr>
        <p:spPr bwMode="auto">
          <a:xfrm>
            <a:off x="457200" y="195486"/>
            <a:ext cx="8291840" cy="445429"/>
          </a:xfrm>
          <a:prstGeom prst="rect">
            <a:avLst/>
          </a:prstGeom>
        </p:spPr>
        <p:txBody>
          <a:bodyPr/>
          <a:lstStyle>
            <a:lvl1pPr algn="l" defTabSz="685800">
              <a:lnSpc>
                <a:spcPts val="3000"/>
              </a:lnSpc>
              <a:spcBef>
                <a:spcPts val="0"/>
              </a:spcBef>
              <a:buNone/>
              <a:defRPr lang="en-US" sz="2800" b="1">
                <a:solidFill>
                  <a:schemeClr val="accent1"/>
                </a:solidFill>
                <a:latin typeface="+mj-lt"/>
                <a:ea typeface="+mj-ea"/>
                <a:cs typeface="+mj-cs"/>
              </a:defRPr>
            </a:lvl1pPr>
          </a:lstStyle>
          <a:p>
            <a:pPr>
              <a:defRPr/>
            </a:pPr>
            <a:r>
              <a:rPr lang="de-DE" sz="2100" dirty="0">
                <a:solidFill>
                  <a:srgbClr val="0B4B91"/>
                </a:solidFill>
                <a:latin typeface="Montserrat" charset="0"/>
                <a:ea typeface="Montserrat" charset="0"/>
                <a:cs typeface="Montserrat" charset="0"/>
              </a:rPr>
              <a:t>Den öffentlichen Verkehr stärken</a:t>
            </a:r>
          </a:p>
        </p:txBody>
      </p:sp>
      <p:cxnSp>
        <p:nvCxnSpPr>
          <p:cNvPr id="11" name="Gerade Verbindung 10"/>
          <p:cNvCxnSpPr/>
          <p:nvPr/>
        </p:nvCxnSpPr>
        <p:spPr bwMode="auto">
          <a:xfrm>
            <a:off x="457200" y="843558"/>
            <a:ext cx="868680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4" name="Bild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8519059" y="195486"/>
            <a:ext cx="445429" cy="445429"/>
          </a:xfrm>
          <a:prstGeom prst="rect">
            <a:avLst/>
          </a:prstGeom>
        </p:spPr>
      </p:pic>
      <p:sp>
        <p:nvSpPr>
          <p:cNvPr id="15" name="Titel 1"/>
          <p:cNvSpPr txBox="1"/>
          <p:nvPr/>
        </p:nvSpPr>
        <p:spPr bwMode="auto">
          <a:xfrm>
            <a:off x="446112" y="1098124"/>
            <a:ext cx="3693840" cy="3273826"/>
          </a:xfrm>
          <a:prstGeom prst="rect">
            <a:avLst/>
          </a:prstGeom>
          <a:solidFill>
            <a:schemeClr val="bg1"/>
          </a:solidFill>
        </p:spPr>
        <p:txBody>
          <a:bodyPr vert="horz" lIns="91440" tIns="45720" rIns="91440" bIns="45720" rtlCol="0" anchor="ctr">
            <a:noAutofit/>
          </a:bodyPr>
          <a:lstStyle>
            <a:lvl1pPr algn="l" defTabSz="914400">
              <a:spcBef>
                <a:spcPts val="0"/>
              </a:spcBef>
              <a:buNone/>
              <a:defRPr sz="1600" b="1">
                <a:solidFill>
                  <a:schemeClr val="bg1"/>
                </a:solidFill>
                <a:latin typeface="Segoe UI"/>
                <a:ea typeface="Segoe UI"/>
                <a:cs typeface="Segoe UI"/>
              </a:defRPr>
            </a:lvl1pPr>
          </a:lstStyle>
          <a:p>
            <a:pPr marL="285750" indent="-285750">
              <a:buFont typeface="Arial" charset="0"/>
              <a:buChar char="•"/>
              <a:defRPr/>
            </a:pPr>
            <a:r>
              <a:rPr lang="de-DE" sz="1400" b="0" dirty="0">
                <a:solidFill>
                  <a:schemeClr val="tx1"/>
                </a:solidFill>
                <a:latin typeface="Lato" charset="0"/>
                <a:ea typeface="Lato" charset="0"/>
                <a:cs typeface="Lato" charset="0"/>
              </a:rPr>
              <a:t>Heute stehen wöchentlich 13 %  aller Autofahrer im Stau. </a:t>
            </a:r>
          </a:p>
          <a:p>
            <a:pPr marL="285750" indent="-285750">
              <a:buFont typeface="Arial" charset="0"/>
              <a:buChar char="•"/>
              <a:defRPr/>
            </a:pPr>
            <a:endParaRPr lang="de-DE" sz="1400" b="0" dirty="0">
              <a:solidFill>
                <a:schemeClr val="tx1"/>
              </a:solidFill>
              <a:latin typeface="Lato" charset="0"/>
              <a:ea typeface="Lato" charset="0"/>
              <a:cs typeface="Lato" charset="0"/>
            </a:endParaRPr>
          </a:p>
          <a:p>
            <a:pPr marL="285750" indent="-285750">
              <a:buFont typeface="Arial" charset="0"/>
              <a:buChar char="•"/>
              <a:defRPr/>
            </a:pPr>
            <a:r>
              <a:rPr lang="de-DE" sz="1400" b="0" dirty="0">
                <a:solidFill>
                  <a:schemeClr val="tx1"/>
                </a:solidFill>
                <a:latin typeface="Lato" charset="0"/>
                <a:ea typeface="Lato" charset="0"/>
                <a:cs typeface="Lato" charset="0"/>
              </a:rPr>
              <a:t>Verbesserter ÖPNV spart Zeit: In München lassen seit der Einführung von Express-Buslinien tausende Pendler ihr Auto stehen.</a:t>
            </a:r>
          </a:p>
          <a:p>
            <a:pPr marL="285750" indent="-285750">
              <a:buFont typeface="Arial" charset="0"/>
              <a:buChar char="•"/>
              <a:defRPr/>
            </a:pPr>
            <a:endParaRPr lang="de-DE" sz="1400" b="0" dirty="0">
              <a:solidFill>
                <a:schemeClr val="tx1"/>
              </a:solidFill>
              <a:latin typeface="Lato" charset="0"/>
              <a:ea typeface="Lato" charset="0"/>
              <a:cs typeface="Lato" charset="0"/>
            </a:endParaRPr>
          </a:p>
          <a:p>
            <a:pPr marL="285750" indent="-285750">
              <a:buFont typeface="Arial" charset="0"/>
              <a:buChar char="•"/>
              <a:defRPr/>
            </a:pPr>
            <a:r>
              <a:rPr lang="de-DE" sz="1400" b="0" dirty="0">
                <a:solidFill>
                  <a:schemeClr val="tx1"/>
                </a:solidFill>
                <a:latin typeface="Lato" charset="0"/>
                <a:ea typeface="Lato" charset="0"/>
                <a:cs typeface="Lato" charset="0"/>
              </a:rPr>
              <a:t>Elektrifizierter ÖPNV vermeidet CO</a:t>
            </a:r>
            <a:r>
              <a:rPr lang="de-DE" sz="1400" b="0" baseline="-25000" dirty="0">
                <a:solidFill>
                  <a:schemeClr val="tx1"/>
                </a:solidFill>
                <a:latin typeface="Lato" charset="0"/>
                <a:ea typeface="Lato" charset="0"/>
                <a:cs typeface="Lato" charset="0"/>
              </a:rPr>
              <a:t>2</a:t>
            </a:r>
            <a:r>
              <a:rPr lang="de-DE" sz="1400" b="0" dirty="0">
                <a:solidFill>
                  <a:schemeClr val="tx1"/>
                </a:solidFill>
                <a:latin typeface="Lato" charset="0"/>
                <a:ea typeface="Lato" charset="0"/>
                <a:cs typeface="Lato" charset="0"/>
              </a:rPr>
              <a:t>: Voraussichtlich 14 Prozent der Busse im ÖPNV fahren Ende 2025 elektrisch.</a:t>
            </a:r>
          </a:p>
        </p:txBody>
      </p:sp>
      <p:pic>
        <p:nvPicPr>
          <p:cNvPr id="4" name="Bild 3"/>
          <p:cNvPicPr>
            <a:picLocks noChangeAspect="1"/>
          </p:cNvPicPr>
          <p:nvPr/>
        </p:nvPicPr>
        <p:blipFill>
          <a:blip r:embed="rId3"/>
          <a:stretch>
            <a:fillRect/>
          </a:stretch>
        </p:blipFill>
        <p:spPr>
          <a:xfrm>
            <a:off x="4572000" y="2211710"/>
            <a:ext cx="3860800" cy="1257300"/>
          </a:xfrm>
          <a:prstGeom prst="rect">
            <a:avLst/>
          </a:prstGeom>
        </p:spPr>
      </p:pic>
      <p:sp>
        <p:nvSpPr>
          <p:cNvPr id="3" name="Textfeld 2">
            <a:extLst>
              <a:ext uri="{FF2B5EF4-FFF2-40B4-BE49-F238E27FC236}">
                <a16:creationId xmlns:a16="http://schemas.microsoft.com/office/drawing/2014/main" id="{F32CC085-2196-6CBD-FDA1-A59B486ADA5F}"/>
              </a:ext>
            </a:extLst>
          </p:cNvPr>
          <p:cNvSpPr txBox="1"/>
          <p:nvPr/>
        </p:nvSpPr>
        <p:spPr>
          <a:xfrm>
            <a:off x="2123728" y="4291231"/>
            <a:ext cx="6913344" cy="584775"/>
          </a:xfrm>
          <a:prstGeom prst="rect">
            <a:avLst/>
          </a:prstGeom>
          <a:noFill/>
        </p:spPr>
        <p:txBody>
          <a:bodyPr wrap="square">
            <a:spAutoFit/>
          </a:bodyPr>
          <a:lstStyle/>
          <a:p>
            <a:r>
              <a:rPr lang="de-DE" sz="800" dirty="0"/>
              <a:t>Quellen: HEM </a:t>
            </a:r>
            <a:r>
              <a:rPr lang="de-DE" sz="800" dirty="0">
                <a:hlinkClick r:id="rId4">
                  <a:extLst>
                    <a:ext uri="{A12FA001-AC4F-418D-AE19-62706E023703}">
                      <ahyp:hlinkClr xmlns:ahyp="http://schemas.microsoft.com/office/drawing/2018/hyperlinkcolor" val="tx"/>
                    </a:ext>
                  </a:extLst>
                </a:hlinkClick>
              </a:rPr>
              <a:t>https://www.hem-tankstelle.de/-/media/HEM/Ueber_HEM/Presse/Pressemitteilungen/2024/20240703UmfrageStau/PMStau.pdf</a:t>
            </a:r>
            <a:r>
              <a:rPr lang="de-DE" sz="800" dirty="0"/>
              <a:t>, Münchener Merkur </a:t>
            </a:r>
            <a:r>
              <a:rPr lang="de-DE" sz="800" u="sng" dirty="0">
                <a:effectLst/>
                <a:latin typeface="Arial" panose="020B060402020202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https://www.merkur.de/lokales/muenchen-lk/sich-fahrplanwechsel-mvv-diese-neuerungen-bringt-er-fuer-den-landkreis-muenchen-mit-92717073.html</a:t>
            </a:r>
            <a:r>
              <a:rPr lang="de-DE" sz="800" dirty="0">
                <a:latin typeface="Arial" panose="020B0604020202020204" pitchFamily="34" charset="0"/>
                <a:ea typeface="Calibri" panose="020F0502020204030204" pitchFamily="34" charset="0"/>
                <a:cs typeface="Times New Roman" panose="02020603050405020304" pitchFamily="18" charset="0"/>
              </a:rPr>
              <a:t>, BMWK </a:t>
            </a:r>
            <a:r>
              <a:rPr lang="de-DE" sz="800" dirty="0">
                <a:latin typeface="Arial" panose="020B0604020202020204" pitchFamily="34" charset="0"/>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https://www.bmwk.de/Redaktion/DE/Publikationen/Studien/abschlussbericht-begleituntersuchung-e-busse-oepnv.pdf?__blob=publicationFile&amp;v=6</a:t>
            </a:r>
            <a:r>
              <a:rPr lang="de-DE" sz="800" dirty="0">
                <a:latin typeface="Arial" panose="020B0604020202020204" pitchFamily="34" charset="0"/>
                <a:ea typeface="Calibri" panose="020F0502020204030204" pitchFamily="34" charset="0"/>
                <a:cs typeface="Times New Roman" panose="02020603050405020304" pitchFamily="18" charset="0"/>
              </a:rPr>
              <a:t>   </a:t>
            </a:r>
            <a:r>
              <a:rPr lang="de-DE" sz="800" dirty="0"/>
              <a:t>,  </a:t>
            </a:r>
          </a:p>
        </p:txBody>
      </p:sp>
    </p:spTree>
    <p:extLst>
      <p:ext uri="{BB962C8B-B14F-4D97-AF65-F5344CB8AC3E}">
        <p14:creationId xmlns:p14="http://schemas.microsoft.com/office/powerpoint/2010/main" val="27218772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4C7D0367-6AD1-F617-91B4-650EA4719D97}"/>
            </a:ext>
          </a:extLst>
        </p:cNvPr>
        <p:cNvGrpSpPr/>
        <p:nvPr/>
      </p:nvGrpSpPr>
      <p:grpSpPr bwMode="auto">
        <a:xfrm>
          <a:off x="0" y="0"/>
          <a:ext cx="0" cy="0"/>
          <a:chOff x="0" y="0"/>
          <a:chExt cx="0" cy="0"/>
        </a:xfrm>
      </p:grpSpPr>
      <p:sp>
        <p:nvSpPr>
          <p:cNvPr id="10" name="Titel 1"/>
          <p:cNvSpPr txBox="1"/>
          <p:nvPr/>
        </p:nvSpPr>
        <p:spPr bwMode="auto">
          <a:xfrm>
            <a:off x="457200" y="195486"/>
            <a:ext cx="8291840" cy="445429"/>
          </a:xfrm>
          <a:prstGeom prst="rect">
            <a:avLst/>
          </a:prstGeom>
        </p:spPr>
        <p:txBody>
          <a:bodyPr/>
          <a:lstStyle>
            <a:lvl1pPr algn="l" defTabSz="685800">
              <a:lnSpc>
                <a:spcPts val="3000"/>
              </a:lnSpc>
              <a:spcBef>
                <a:spcPts val="0"/>
              </a:spcBef>
              <a:buNone/>
              <a:defRPr lang="en-US" sz="2800" b="1">
                <a:solidFill>
                  <a:schemeClr val="accent1"/>
                </a:solidFill>
                <a:latin typeface="+mj-lt"/>
                <a:ea typeface="+mj-ea"/>
                <a:cs typeface="+mj-cs"/>
              </a:defRPr>
            </a:lvl1pPr>
          </a:lstStyle>
          <a:p>
            <a:pPr>
              <a:defRPr/>
            </a:pPr>
            <a:r>
              <a:rPr lang="de-DE" sz="2100" dirty="0">
                <a:solidFill>
                  <a:srgbClr val="0B4B91"/>
                </a:solidFill>
                <a:latin typeface="Montserrat" charset="0"/>
                <a:ea typeface="Montserrat" charset="0"/>
                <a:cs typeface="Montserrat" charset="0"/>
              </a:rPr>
              <a:t>Sind Elektroautos wirklich ein Flop? </a:t>
            </a:r>
          </a:p>
        </p:txBody>
      </p:sp>
      <p:cxnSp>
        <p:nvCxnSpPr>
          <p:cNvPr id="11" name="Gerade Verbindung 10"/>
          <p:cNvCxnSpPr/>
          <p:nvPr/>
        </p:nvCxnSpPr>
        <p:spPr bwMode="auto">
          <a:xfrm>
            <a:off x="457200" y="843558"/>
            <a:ext cx="868680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4" name="Bild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8519059" y="195486"/>
            <a:ext cx="445429" cy="445429"/>
          </a:xfrm>
          <a:prstGeom prst="rect">
            <a:avLst/>
          </a:prstGeom>
        </p:spPr>
      </p:pic>
      <p:sp>
        <p:nvSpPr>
          <p:cNvPr id="15" name="Titel 1"/>
          <p:cNvSpPr txBox="1"/>
          <p:nvPr/>
        </p:nvSpPr>
        <p:spPr bwMode="auto">
          <a:xfrm>
            <a:off x="446112" y="1098124"/>
            <a:ext cx="3693840" cy="3273826"/>
          </a:xfrm>
          <a:prstGeom prst="rect">
            <a:avLst/>
          </a:prstGeom>
          <a:solidFill>
            <a:schemeClr val="bg1"/>
          </a:solidFill>
        </p:spPr>
        <p:txBody>
          <a:bodyPr vert="horz" lIns="91440" tIns="45720" rIns="91440" bIns="45720" rtlCol="0" anchor="ctr">
            <a:noAutofit/>
          </a:bodyPr>
          <a:lstStyle>
            <a:lvl1pPr algn="l" defTabSz="914400">
              <a:spcBef>
                <a:spcPts val="0"/>
              </a:spcBef>
              <a:buNone/>
              <a:defRPr sz="1600" b="1">
                <a:solidFill>
                  <a:schemeClr val="bg1"/>
                </a:solidFill>
                <a:latin typeface="Segoe UI"/>
                <a:ea typeface="Segoe UI"/>
                <a:cs typeface="Segoe UI"/>
              </a:defRPr>
            </a:lvl1pPr>
          </a:lstStyle>
          <a:p>
            <a:pPr>
              <a:defRPr/>
            </a:pPr>
            <a:r>
              <a:rPr lang="de-DE" sz="1400" b="0" dirty="0">
                <a:solidFill>
                  <a:schemeClr val="tx1"/>
                </a:solidFill>
                <a:latin typeface="Lato" charset="0"/>
                <a:ea typeface="Lato" charset="0"/>
                <a:cs typeface="Lato" charset="0"/>
              </a:rPr>
              <a:t>Das Elektroauto wird in Deutschland immer wieder als Flop dargestellt. Die Menschen würden keine Autos mit Stecker wollen. </a:t>
            </a:r>
          </a:p>
          <a:p>
            <a:pPr>
              <a:defRPr/>
            </a:pPr>
            <a:endParaRPr lang="de-DE" sz="1400" b="0" dirty="0">
              <a:solidFill>
                <a:schemeClr val="tx1"/>
              </a:solidFill>
              <a:latin typeface="Lato" charset="0"/>
              <a:ea typeface="Lato" charset="0"/>
              <a:cs typeface="Lato" charset="0"/>
            </a:endParaRPr>
          </a:p>
          <a:p>
            <a:pPr>
              <a:defRPr/>
            </a:pPr>
            <a:r>
              <a:rPr lang="de-DE" sz="1400" b="0" dirty="0">
                <a:solidFill>
                  <a:schemeClr val="tx1"/>
                </a:solidFill>
                <a:latin typeface="Lato" charset="0"/>
                <a:ea typeface="Lato" charset="0"/>
                <a:cs typeface="Lato" charset="0"/>
              </a:rPr>
              <a:t>Wie hoch meinen Sie war der Marktanteil von </a:t>
            </a:r>
            <a:r>
              <a:rPr lang="de-DE" sz="1400" dirty="0">
                <a:solidFill>
                  <a:schemeClr val="tx1"/>
                </a:solidFill>
                <a:latin typeface="Lato" charset="0"/>
                <a:ea typeface="Lato" charset="0"/>
                <a:cs typeface="Lato" charset="0"/>
              </a:rPr>
              <a:t>Autos mit Stecker (Batterie und Plug-In)</a:t>
            </a:r>
            <a:r>
              <a:rPr lang="de-DE" sz="1400" b="0" dirty="0">
                <a:solidFill>
                  <a:schemeClr val="tx1"/>
                </a:solidFill>
                <a:latin typeface="Lato" charset="0"/>
                <a:ea typeface="Lato" charset="0"/>
                <a:cs typeface="Lato" charset="0"/>
              </a:rPr>
              <a:t> an allen Autoverkäufen in 2024? </a:t>
            </a:r>
          </a:p>
          <a:p>
            <a:pPr>
              <a:defRPr/>
            </a:pPr>
            <a:endParaRPr lang="de-DE" sz="1400" b="0" dirty="0">
              <a:solidFill>
                <a:schemeClr val="tx1"/>
              </a:solidFill>
              <a:latin typeface="Lato" charset="0"/>
              <a:ea typeface="Lato" charset="0"/>
              <a:cs typeface="Lato" charset="0"/>
            </a:endParaRPr>
          </a:p>
          <a:p>
            <a:pPr>
              <a:defRPr/>
            </a:pPr>
            <a:r>
              <a:rPr lang="de-DE" sz="1400" b="0" dirty="0">
                <a:solidFill>
                  <a:schemeClr val="tx1"/>
                </a:solidFill>
                <a:latin typeface="Lato" charset="0"/>
                <a:ea typeface="Lato" charset="0"/>
                <a:cs typeface="Lato" charset="0"/>
              </a:rPr>
              <a:t>Über 10 % ?</a:t>
            </a:r>
          </a:p>
          <a:p>
            <a:pPr>
              <a:defRPr/>
            </a:pPr>
            <a:endParaRPr lang="de-DE" sz="1400" b="0" dirty="0">
              <a:solidFill>
                <a:schemeClr val="tx1"/>
              </a:solidFill>
              <a:latin typeface="Lato" charset="0"/>
              <a:ea typeface="Lato" charset="0"/>
              <a:cs typeface="Lato" charset="0"/>
            </a:endParaRPr>
          </a:p>
          <a:p>
            <a:pPr>
              <a:defRPr/>
            </a:pPr>
            <a:r>
              <a:rPr lang="de-DE" sz="1400" b="0" dirty="0">
                <a:solidFill>
                  <a:schemeClr val="tx1"/>
                </a:solidFill>
                <a:latin typeface="Lato" charset="0"/>
                <a:ea typeface="Lato" charset="0"/>
                <a:cs typeface="Lato" charset="0"/>
              </a:rPr>
              <a:t>Über 20 % ?</a:t>
            </a:r>
          </a:p>
        </p:txBody>
      </p:sp>
      <p:sp>
        <p:nvSpPr>
          <p:cNvPr id="2" name="Textfeld 1">
            <a:extLst>
              <a:ext uri="{FF2B5EF4-FFF2-40B4-BE49-F238E27FC236}">
                <a16:creationId xmlns:a16="http://schemas.microsoft.com/office/drawing/2014/main" id="{A4528808-F49A-7576-5939-35CD593147AB}"/>
              </a:ext>
            </a:extLst>
          </p:cNvPr>
          <p:cNvSpPr txBox="1"/>
          <p:nvPr/>
        </p:nvSpPr>
        <p:spPr bwMode="auto">
          <a:xfrm>
            <a:off x="1691680" y="3144435"/>
            <a:ext cx="2816974" cy="914435"/>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sz="1600" b="1" i="0" dirty="0">
                <a:solidFill>
                  <a:srgbClr val="0B4B91"/>
                </a:solidFill>
                <a:latin typeface="Lato" charset="0"/>
                <a:ea typeface="Lato" charset="0"/>
                <a:cs typeface="Lato" charset="0"/>
              </a:rPr>
              <a:t>Elektroauto-</a:t>
            </a:r>
            <a:r>
              <a:rPr sz="1600" b="1" i="0" dirty="0" err="1">
                <a:solidFill>
                  <a:srgbClr val="0B4B91"/>
                </a:solidFill>
                <a:latin typeface="Lato" charset="0"/>
                <a:ea typeface="Lato" charset="0"/>
                <a:cs typeface="Lato" charset="0"/>
              </a:rPr>
              <a:t>Anteil</a:t>
            </a:r>
            <a:r>
              <a:rPr sz="1600" b="1" i="0" dirty="0">
                <a:solidFill>
                  <a:srgbClr val="0B4B91"/>
                </a:solidFill>
                <a:latin typeface="Lato" charset="0"/>
                <a:ea typeface="Lato" charset="0"/>
                <a:cs typeface="Lato" charset="0"/>
              </a:rPr>
              <a:t> 202</a:t>
            </a:r>
            <a:r>
              <a:rPr lang="de-DE" sz="1600" b="1" i="0" dirty="0">
                <a:solidFill>
                  <a:srgbClr val="0B4B91"/>
                </a:solidFill>
                <a:latin typeface="Lato" charset="0"/>
                <a:ea typeface="Lato" charset="0"/>
                <a:cs typeface="Lato" charset="0"/>
              </a:rPr>
              <a:t>4</a:t>
            </a:r>
            <a:endParaRPr sz="1600" b="1" i="0" dirty="0">
              <a:solidFill>
                <a:srgbClr val="0B4B91"/>
              </a:solidFill>
              <a:latin typeface="Lato" charset="0"/>
              <a:ea typeface="Lato" charset="0"/>
              <a:cs typeface="Lato" charset="0"/>
            </a:endParaRPr>
          </a:p>
          <a:p>
            <a:pPr algn="ctr">
              <a:defRPr/>
            </a:pPr>
            <a:r>
              <a:rPr sz="4000" b="1" i="0" dirty="0">
                <a:solidFill>
                  <a:srgbClr val="0B4B91"/>
                </a:solidFill>
                <a:latin typeface="Lato" charset="0"/>
                <a:ea typeface="Lato" charset="0"/>
                <a:cs typeface="Lato" charset="0"/>
              </a:rPr>
              <a:t>2</a:t>
            </a:r>
            <a:r>
              <a:rPr lang="de-DE" sz="4000" b="1" dirty="0">
                <a:solidFill>
                  <a:srgbClr val="0B4B91"/>
                </a:solidFill>
                <a:latin typeface="Lato" charset="0"/>
                <a:ea typeface="Lato" charset="0"/>
                <a:cs typeface="Lato" charset="0"/>
              </a:rPr>
              <a:t>0</a:t>
            </a:r>
            <a:r>
              <a:rPr lang="de-DE" sz="4000" b="1" i="0" dirty="0">
                <a:solidFill>
                  <a:srgbClr val="0B4B91"/>
                </a:solidFill>
                <a:latin typeface="Lato" charset="0"/>
                <a:ea typeface="Lato" charset="0"/>
                <a:cs typeface="Lato" charset="0"/>
              </a:rPr>
              <a:t>,3</a:t>
            </a:r>
            <a:r>
              <a:rPr sz="4000" b="1" i="0" dirty="0">
                <a:solidFill>
                  <a:srgbClr val="0B4B91"/>
                </a:solidFill>
                <a:latin typeface="Lato" charset="0"/>
                <a:ea typeface="Lato" charset="0"/>
                <a:cs typeface="Lato" charset="0"/>
              </a:rPr>
              <a:t> % !</a:t>
            </a:r>
          </a:p>
        </p:txBody>
      </p:sp>
      <p:sp>
        <p:nvSpPr>
          <p:cNvPr id="4" name="Textfeld 3">
            <a:extLst>
              <a:ext uri="{FF2B5EF4-FFF2-40B4-BE49-F238E27FC236}">
                <a16:creationId xmlns:a16="http://schemas.microsoft.com/office/drawing/2014/main" id="{E7E11C12-691A-2E72-7A43-DEB9221916F2}"/>
              </a:ext>
            </a:extLst>
          </p:cNvPr>
          <p:cNvSpPr txBox="1"/>
          <p:nvPr/>
        </p:nvSpPr>
        <p:spPr>
          <a:xfrm>
            <a:off x="1799184" y="4587974"/>
            <a:ext cx="7344816" cy="369332"/>
          </a:xfrm>
          <a:prstGeom prst="rect">
            <a:avLst/>
          </a:prstGeom>
          <a:noFill/>
        </p:spPr>
        <p:txBody>
          <a:bodyPr wrap="square">
            <a:spAutoFit/>
          </a:bodyPr>
          <a:lstStyle/>
          <a:p>
            <a:r>
              <a:rPr lang="de-DE" sz="900" dirty="0"/>
              <a:t>Quelle: </a:t>
            </a:r>
            <a:r>
              <a:rPr lang="de-DE" sz="900" dirty="0">
                <a:hlinkClick r:id="rId3"/>
              </a:rPr>
              <a:t>https://www.kba.de/DE/Presse/Pressemitteilungen/Fahrzeugzulassungen/2025/pm01_2025_n_12_24_pm_komplett.html?snn=3662144</a:t>
            </a:r>
            <a:r>
              <a:rPr lang="de-DE" sz="900" dirty="0"/>
              <a:t>, KBA Zulassungszahlen monatlich 2020 bis 2024</a:t>
            </a:r>
          </a:p>
        </p:txBody>
      </p:sp>
      <p:pic>
        <p:nvPicPr>
          <p:cNvPr id="3" name="Grafik 2">
            <a:extLst>
              <a:ext uri="{FF2B5EF4-FFF2-40B4-BE49-F238E27FC236}">
                <a16:creationId xmlns:a16="http://schemas.microsoft.com/office/drawing/2014/main" id="{7B6D1639-EB85-5F51-806D-D28DB5056A1D}"/>
              </a:ext>
            </a:extLst>
          </p:cNvPr>
          <p:cNvPicPr>
            <a:picLocks noChangeAspect="1"/>
          </p:cNvPicPr>
          <p:nvPr/>
        </p:nvPicPr>
        <p:blipFill>
          <a:blip r:embed="rId4"/>
          <a:stretch>
            <a:fillRect/>
          </a:stretch>
        </p:blipFill>
        <p:spPr>
          <a:xfrm>
            <a:off x="4369073" y="1657560"/>
            <a:ext cx="4712616" cy="2731245"/>
          </a:xfrm>
          <a:prstGeom prst="rect">
            <a:avLst/>
          </a:prstGeom>
        </p:spPr>
      </p:pic>
    </p:spTree>
    <p:extLst>
      <p:ext uri="{BB962C8B-B14F-4D97-AF65-F5344CB8AC3E}">
        <p14:creationId xmlns:p14="http://schemas.microsoft.com/office/powerpoint/2010/main" val="1330268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alpha val="59000"/>
          </a:schemeClr>
        </a:solidFill>
        <a:effectLst/>
      </p:bgPr>
    </p:bg>
    <p:spTree>
      <p:nvGrpSpPr>
        <p:cNvPr id="1" name=""/>
        <p:cNvGrpSpPr/>
        <p:nvPr/>
      </p:nvGrpSpPr>
      <p:grpSpPr>
        <a:xfrm>
          <a:off x="0" y="0"/>
          <a:ext cx="0" cy="0"/>
          <a:chOff x="0" y="0"/>
          <a:chExt cx="0" cy="0"/>
        </a:xfrm>
      </p:grpSpPr>
      <p:cxnSp>
        <p:nvCxnSpPr>
          <p:cNvPr id="15" name="Gerade Verbindung 14"/>
          <p:cNvCxnSpPr/>
          <p:nvPr/>
        </p:nvCxnSpPr>
        <p:spPr bwMode="auto">
          <a:xfrm>
            <a:off x="457200" y="843558"/>
            <a:ext cx="868680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6" name="Bild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8519059" y="195486"/>
            <a:ext cx="445429" cy="445429"/>
          </a:xfrm>
          <a:prstGeom prst="rect">
            <a:avLst/>
          </a:prstGeom>
        </p:spPr>
      </p:pic>
      <p:sp>
        <p:nvSpPr>
          <p:cNvPr id="17" name="Titel 1"/>
          <p:cNvSpPr txBox="1"/>
          <p:nvPr/>
        </p:nvSpPr>
        <p:spPr bwMode="auto">
          <a:xfrm>
            <a:off x="457200" y="123479"/>
            <a:ext cx="7859216" cy="720080"/>
          </a:xfrm>
          <a:prstGeom prst="rect">
            <a:avLst/>
          </a:prstGeom>
        </p:spPr>
        <p:txBody>
          <a:bodyPr/>
          <a:lstStyle>
            <a:lvl1pPr algn="l" defTabSz="685800">
              <a:lnSpc>
                <a:spcPts val="3000"/>
              </a:lnSpc>
              <a:spcBef>
                <a:spcPts val="0"/>
              </a:spcBef>
              <a:buNone/>
              <a:defRPr lang="en-US" sz="2800" b="1">
                <a:solidFill>
                  <a:schemeClr val="accent1"/>
                </a:solidFill>
                <a:latin typeface="+mj-lt"/>
                <a:ea typeface="+mj-ea"/>
                <a:cs typeface="+mj-cs"/>
              </a:defRPr>
            </a:lvl1pPr>
          </a:lstStyle>
          <a:p>
            <a:pPr>
              <a:lnSpc>
                <a:spcPct val="100000"/>
              </a:lnSpc>
              <a:defRPr/>
            </a:pPr>
            <a:r>
              <a:rPr lang="de-DE" sz="1800" dirty="0">
                <a:solidFill>
                  <a:srgbClr val="0B4B91"/>
                </a:solidFill>
                <a:latin typeface="Montserrat" charset="0"/>
                <a:ea typeface="Montserrat" charset="0"/>
                <a:cs typeface="Montserrat" charset="0"/>
              </a:rPr>
              <a:t>Elektrisch fahren? Für viele Menschen möglich -  </a:t>
            </a:r>
            <a:br>
              <a:rPr lang="de-DE" sz="1800" dirty="0">
                <a:solidFill>
                  <a:srgbClr val="0B4B91"/>
                </a:solidFill>
                <a:latin typeface="Montserrat" charset="0"/>
                <a:ea typeface="Montserrat" charset="0"/>
                <a:cs typeface="Montserrat" charset="0"/>
              </a:rPr>
            </a:br>
            <a:r>
              <a:rPr lang="de-DE" sz="1800" dirty="0">
                <a:solidFill>
                  <a:srgbClr val="0B4B91"/>
                </a:solidFill>
                <a:latin typeface="Montserrat" charset="0"/>
                <a:ea typeface="Montserrat" charset="0"/>
                <a:cs typeface="Montserrat" charset="0"/>
              </a:rPr>
              <a:t>und schon heute oft billiger. Besonders mit eigener PV-Anlage. </a:t>
            </a:r>
          </a:p>
        </p:txBody>
      </p:sp>
      <p:sp>
        <p:nvSpPr>
          <p:cNvPr id="27" name="Textfeld 26"/>
          <p:cNvSpPr txBox="1"/>
          <p:nvPr/>
        </p:nvSpPr>
        <p:spPr bwMode="auto">
          <a:xfrm>
            <a:off x="7524328" y="4659982"/>
            <a:ext cx="1505447" cy="215444"/>
          </a:xfrm>
          <a:prstGeom prst="rect">
            <a:avLst/>
          </a:prstGeom>
          <a:noFill/>
        </p:spPr>
        <p:txBody>
          <a:bodyPr wrap="square" rtlCol="0">
            <a:spAutoFit/>
          </a:bodyPr>
          <a:lstStyle/>
          <a:p>
            <a:pPr algn="r">
              <a:defRPr/>
            </a:pPr>
            <a:r>
              <a:rPr lang="de-DE" sz="800" dirty="0">
                <a:latin typeface="Lato" charset="0"/>
                <a:ea typeface="Lato" charset="0"/>
                <a:cs typeface="Lato" charset="0"/>
              </a:rPr>
              <a:t>Quelle: Clausen, Aral</a:t>
            </a:r>
          </a:p>
        </p:txBody>
      </p:sp>
      <p:pic>
        <p:nvPicPr>
          <p:cNvPr id="9" name="Grafik 1234346653"/>
          <p:cNvPicPr>
            <a:picLocks noChangeAspect="1"/>
          </p:cNvPicPr>
          <p:nvPr/>
        </p:nvPicPr>
        <p:blipFill rotWithShape="1">
          <a:blip r:embed="rId3"/>
          <a:srcRect t="793" r="4512" b="52104"/>
          <a:stretch/>
        </p:blipFill>
        <p:spPr bwMode="auto">
          <a:xfrm>
            <a:off x="481525" y="1128812"/>
            <a:ext cx="2829000" cy="1676584"/>
          </a:xfrm>
          <a:prstGeom prst="rect">
            <a:avLst/>
          </a:prstGeom>
        </p:spPr>
      </p:pic>
      <p:pic>
        <p:nvPicPr>
          <p:cNvPr id="10" name="Grafik 438962967"/>
          <p:cNvPicPr>
            <a:picLocks noChangeAspect="1"/>
          </p:cNvPicPr>
          <p:nvPr/>
        </p:nvPicPr>
        <p:blipFill>
          <a:blip r:embed="rId4"/>
          <a:stretch/>
        </p:blipFill>
        <p:spPr bwMode="auto">
          <a:xfrm>
            <a:off x="3635896" y="1128812"/>
            <a:ext cx="5281207" cy="3531169"/>
          </a:xfrm>
          <a:prstGeom prst="rect">
            <a:avLst/>
          </a:prstGeom>
        </p:spPr>
      </p:pic>
      <p:pic>
        <p:nvPicPr>
          <p:cNvPr id="11" name="Grafik 1234346653"/>
          <p:cNvPicPr>
            <a:picLocks noChangeAspect="1"/>
          </p:cNvPicPr>
          <p:nvPr/>
        </p:nvPicPr>
        <p:blipFill rotWithShape="1">
          <a:blip r:embed="rId3"/>
          <a:srcRect l="-157" t="54317" r="4669" b="1593"/>
          <a:stretch/>
        </p:blipFill>
        <p:spPr bwMode="auto">
          <a:xfrm>
            <a:off x="481525" y="3090649"/>
            <a:ext cx="2829000" cy="1569332"/>
          </a:xfrm>
          <a:prstGeom prst="rect">
            <a:avLst/>
          </a:prstGeom>
        </p:spPr>
      </p:pic>
    </p:spTree>
    <p:extLst>
      <p:ext uri="{BB962C8B-B14F-4D97-AF65-F5344CB8AC3E}">
        <p14:creationId xmlns:p14="http://schemas.microsoft.com/office/powerpoint/2010/main" val="16745196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alpha val="59000"/>
          </a:schemeClr>
        </a:solidFill>
        <a:effectLst/>
      </p:bgPr>
    </p:bg>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E7C50D7C-ED11-22B4-A4DA-EFA3F8FC71A4}"/>
              </a:ext>
            </a:extLst>
          </p:cNvPr>
          <p:cNvSpPr txBox="1"/>
          <p:nvPr/>
        </p:nvSpPr>
        <p:spPr bwMode="auto">
          <a:xfrm>
            <a:off x="5998779" y="1268862"/>
            <a:ext cx="2520280" cy="1013180"/>
          </a:xfrm>
          <a:prstGeom prst="rect">
            <a:avLst/>
          </a:prstGeom>
          <a:solidFill>
            <a:schemeClr val="accent1">
              <a:lumMod val="75000"/>
            </a:schemeClr>
          </a:solidFill>
        </p:spPr>
        <p:txBody>
          <a:bodyPr vert="horz" lIns="91440" tIns="45720" rIns="91440" bIns="45720" rtlCol="0" anchor="ctr">
            <a:noAutofit/>
          </a:bodyPr>
          <a:lstStyle>
            <a:lvl1pPr algn="l" defTabSz="914400">
              <a:spcBef>
                <a:spcPts val="0"/>
              </a:spcBef>
              <a:buNone/>
              <a:defRPr sz="1600" b="1">
                <a:solidFill>
                  <a:schemeClr val="bg1"/>
                </a:solidFill>
                <a:latin typeface="Segoe UI"/>
                <a:ea typeface="Segoe UI"/>
                <a:cs typeface="Segoe UI"/>
              </a:defRPr>
            </a:lvl1pPr>
          </a:lstStyle>
          <a:p>
            <a:pPr>
              <a:defRPr/>
            </a:pPr>
            <a:r>
              <a:rPr lang="de-DE" sz="1400" dirty="0">
                <a:latin typeface="Lato" charset="0"/>
                <a:ea typeface="Lato" charset="0"/>
                <a:cs typeface="Lato" charset="0"/>
              </a:rPr>
              <a:t>Fun-Fact: </a:t>
            </a:r>
          </a:p>
          <a:p>
            <a:pPr>
              <a:defRPr/>
            </a:pPr>
            <a:r>
              <a:rPr lang="de-DE" sz="1400" b="0" dirty="0">
                <a:latin typeface="Lato" charset="0"/>
                <a:ea typeface="Lato" charset="0"/>
                <a:cs typeface="Lato" charset="0"/>
              </a:rPr>
              <a:t>In Norwegen gibt es 42 Elektroautos pro Ladepunkt, in Deutschland nur 34. </a:t>
            </a:r>
          </a:p>
        </p:txBody>
      </p:sp>
      <p:cxnSp>
        <p:nvCxnSpPr>
          <p:cNvPr id="15" name="Gerade Verbindung 14"/>
          <p:cNvCxnSpPr/>
          <p:nvPr/>
        </p:nvCxnSpPr>
        <p:spPr bwMode="auto">
          <a:xfrm>
            <a:off x="457200" y="843558"/>
            <a:ext cx="868680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6" name="Bild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8519059" y="195486"/>
            <a:ext cx="445429" cy="445429"/>
          </a:xfrm>
          <a:prstGeom prst="rect">
            <a:avLst/>
          </a:prstGeom>
        </p:spPr>
      </p:pic>
      <p:sp>
        <p:nvSpPr>
          <p:cNvPr id="17" name="Titel 1"/>
          <p:cNvSpPr txBox="1"/>
          <p:nvPr/>
        </p:nvSpPr>
        <p:spPr bwMode="auto">
          <a:xfrm>
            <a:off x="457200" y="123479"/>
            <a:ext cx="7571184" cy="720080"/>
          </a:xfrm>
          <a:prstGeom prst="rect">
            <a:avLst/>
          </a:prstGeom>
        </p:spPr>
        <p:txBody>
          <a:bodyPr/>
          <a:lstStyle>
            <a:lvl1pPr algn="l" defTabSz="685800">
              <a:lnSpc>
                <a:spcPts val="3000"/>
              </a:lnSpc>
              <a:spcBef>
                <a:spcPts val="0"/>
              </a:spcBef>
              <a:buNone/>
              <a:defRPr lang="en-US" sz="2800" b="1">
                <a:solidFill>
                  <a:schemeClr val="accent1"/>
                </a:solidFill>
                <a:latin typeface="+mj-lt"/>
                <a:ea typeface="+mj-ea"/>
                <a:cs typeface="+mj-cs"/>
              </a:defRPr>
            </a:lvl1pPr>
          </a:lstStyle>
          <a:p>
            <a:pPr>
              <a:lnSpc>
                <a:spcPct val="100000"/>
              </a:lnSpc>
              <a:defRPr/>
            </a:pPr>
            <a:r>
              <a:rPr lang="de-DE" sz="1800" dirty="0">
                <a:solidFill>
                  <a:srgbClr val="0B4B91"/>
                </a:solidFill>
                <a:latin typeface="Montserrat" charset="0"/>
                <a:ea typeface="Montserrat" charset="0"/>
                <a:cs typeface="Montserrat" charset="0"/>
              </a:rPr>
              <a:t>Elektroauto fahren? </a:t>
            </a:r>
            <a:br>
              <a:rPr lang="de-DE" sz="1800" dirty="0">
                <a:solidFill>
                  <a:srgbClr val="0B4B91"/>
                </a:solidFill>
                <a:latin typeface="Montserrat" charset="0"/>
                <a:ea typeface="Montserrat" charset="0"/>
                <a:cs typeface="Montserrat" charset="0"/>
              </a:rPr>
            </a:br>
            <a:r>
              <a:rPr lang="de-DE" sz="1800" dirty="0">
                <a:solidFill>
                  <a:srgbClr val="0B4B91"/>
                </a:solidFill>
                <a:latin typeface="Montserrat" charset="0"/>
                <a:ea typeface="Montserrat" charset="0"/>
                <a:cs typeface="Montserrat" charset="0"/>
              </a:rPr>
              <a:t>In vielen Ländern ganz normal!</a:t>
            </a:r>
          </a:p>
        </p:txBody>
      </p:sp>
      <p:sp>
        <p:nvSpPr>
          <p:cNvPr id="27" name="Textfeld 26"/>
          <p:cNvSpPr txBox="1"/>
          <p:nvPr/>
        </p:nvSpPr>
        <p:spPr bwMode="auto">
          <a:xfrm>
            <a:off x="5001114" y="4659982"/>
            <a:ext cx="3953719" cy="215444"/>
          </a:xfrm>
          <a:prstGeom prst="rect">
            <a:avLst/>
          </a:prstGeom>
          <a:noFill/>
        </p:spPr>
        <p:txBody>
          <a:bodyPr wrap="square" rtlCol="0">
            <a:spAutoFit/>
          </a:bodyPr>
          <a:lstStyle/>
          <a:p>
            <a:pPr algn="r">
              <a:defRPr/>
            </a:pPr>
            <a:r>
              <a:rPr lang="de-DE" sz="800" dirty="0">
                <a:latin typeface="Lato" charset="0"/>
                <a:ea typeface="Lato" charset="0"/>
                <a:cs typeface="Lato" charset="0"/>
              </a:rPr>
              <a:t>Quelle: Roadgenius </a:t>
            </a:r>
            <a:r>
              <a:rPr lang="de-DE" sz="800" dirty="0">
                <a:latin typeface="Lato" charset="0"/>
                <a:ea typeface="Lato" charset="0"/>
                <a:cs typeface="Lato" charset="0"/>
                <a:hlinkClick r:id="rId3">
                  <a:extLst>
                    <a:ext uri="{A12FA001-AC4F-418D-AE19-62706E023703}">
                      <ahyp:hlinkClr xmlns:ahyp="http://schemas.microsoft.com/office/drawing/2018/hyperlinkcolor" val="tx"/>
                    </a:ext>
                  </a:extLst>
                </a:hlinkClick>
              </a:rPr>
              <a:t>https://roadgenius.com/cars/ev/statistics/sales-by-country</a:t>
            </a:r>
            <a:endParaRPr lang="de-DE" sz="800" dirty="0">
              <a:latin typeface="Lato" charset="0"/>
              <a:ea typeface="Lato" charset="0"/>
              <a:cs typeface="Lato" charset="0"/>
            </a:endParaRPr>
          </a:p>
        </p:txBody>
      </p:sp>
      <p:sp>
        <p:nvSpPr>
          <p:cNvPr id="14" name="Titel 1"/>
          <p:cNvSpPr txBox="1"/>
          <p:nvPr/>
        </p:nvSpPr>
        <p:spPr bwMode="auto">
          <a:xfrm>
            <a:off x="5796136" y="2502464"/>
            <a:ext cx="2520280" cy="1797478"/>
          </a:xfrm>
          <a:prstGeom prst="rect">
            <a:avLst/>
          </a:prstGeom>
          <a:solidFill>
            <a:schemeClr val="bg1"/>
          </a:solidFill>
        </p:spPr>
        <p:txBody>
          <a:bodyPr vert="horz" lIns="91440" tIns="45720" rIns="91440" bIns="45720" rtlCol="0" anchor="ctr">
            <a:noAutofit/>
          </a:bodyPr>
          <a:lstStyle>
            <a:lvl1pPr algn="l" defTabSz="914400">
              <a:spcBef>
                <a:spcPts val="0"/>
              </a:spcBef>
              <a:buNone/>
              <a:defRPr sz="1600" b="1">
                <a:solidFill>
                  <a:schemeClr val="bg1"/>
                </a:solidFill>
                <a:latin typeface="Segoe UI"/>
                <a:ea typeface="Segoe UI"/>
                <a:cs typeface="Segoe UI"/>
              </a:defRPr>
            </a:lvl1pPr>
          </a:lstStyle>
          <a:p>
            <a:pPr>
              <a:defRPr/>
            </a:pPr>
            <a:r>
              <a:rPr lang="de-DE" sz="1400" dirty="0">
                <a:solidFill>
                  <a:schemeClr val="tx1"/>
                </a:solidFill>
                <a:latin typeface="Lato" charset="0"/>
                <a:ea typeface="Lato" charset="0"/>
                <a:cs typeface="Lato" charset="0"/>
              </a:rPr>
              <a:t>Deutschland hat </a:t>
            </a:r>
          </a:p>
          <a:p>
            <a:pPr>
              <a:defRPr/>
            </a:pPr>
            <a:r>
              <a:rPr lang="de-DE" sz="1400" dirty="0">
                <a:solidFill>
                  <a:schemeClr val="tx1"/>
                </a:solidFill>
                <a:latin typeface="Lato" charset="0"/>
                <a:ea typeface="Lato" charset="0"/>
                <a:cs typeface="Lato" charset="0"/>
              </a:rPr>
              <a:t>Nachholbedarf</a:t>
            </a:r>
          </a:p>
          <a:p>
            <a:pPr>
              <a:defRPr/>
            </a:pPr>
            <a:endParaRPr lang="de-DE" sz="1400" b="0" dirty="0">
              <a:solidFill>
                <a:schemeClr val="tx1"/>
              </a:solidFill>
              <a:latin typeface="Lato" charset="0"/>
              <a:ea typeface="Lato" charset="0"/>
              <a:cs typeface="Lato" charset="0"/>
            </a:endParaRPr>
          </a:p>
          <a:p>
            <a:pPr>
              <a:defRPr/>
            </a:pPr>
            <a:r>
              <a:rPr lang="de-DE" sz="1400" b="0" dirty="0">
                <a:solidFill>
                  <a:schemeClr val="tx1"/>
                </a:solidFill>
                <a:latin typeface="Lato" charset="0"/>
                <a:ea typeface="Lato" charset="0"/>
                <a:cs typeface="Lato" charset="0"/>
              </a:rPr>
              <a:t>Immerhin: In Deutschland </a:t>
            </a:r>
            <a:br>
              <a:rPr lang="de-DE" sz="1400" b="0" dirty="0">
                <a:solidFill>
                  <a:schemeClr val="tx1"/>
                </a:solidFill>
                <a:latin typeface="Lato" charset="0"/>
                <a:ea typeface="Lato" charset="0"/>
                <a:cs typeface="Lato" charset="0"/>
              </a:rPr>
            </a:br>
            <a:r>
              <a:rPr lang="de-DE" sz="1400" b="0" dirty="0">
                <a:solidFill>
                  <a:schemeClr val="tx1"/>
                </a:solidFill>
                <a:latin typeface="Lato" charset="0"/>
                <a:ea typeface="Lato" charset="0"/>
                <a:cs typeface="Lato" charset="0"/>
              </a:rPr>
              <a:t>fahren schon 2,3 Millionen </a:t>
            </a:r>
          </a:p>
          <a:p>
            <a:pPr>
              <a:defRPr/>
            </a:pPr>
            <a:r>
              <a:rPr lang="de-DE" sz="1400" b="0" dirty="0">
                <a:solidFill>
                  <a:schemeClr val="tx1"/>
                </a:solidFill>
                <a:latin typeface="Lato" charset="0"/>
                <a:ea typeface="Lato" charset="0"/>
                <a:cs typeface="Lato" charset="0"/>
              </a:rPr>
              <a:t>Elektroautos und Plug-In.</a:t>
            </a:r>
          </a:p>
        </p:txBody>
      </p:sp>
      <p:grpSp>
        <p:nvGrpSpPr>
          <p:cNvPr id="4" name="Gruppierung 3"/>
          <p:cNvGrpSpPr/>
          <p:nvPr/>
        </p:nvGrpSpPr>
        <p:grpSpPr>
          <a:xfrm>
            <a:off x="683568" y="1851670"/>
            <a:ext cx="4440130" cy="2661575"/>
            <a:chOff x="683568" y="1491630"/>
            <a:chExt cx="4440130" cy="2661575"/>
          </a:xfrm>
        </p:grpSpPr>
        <p:pic>
          <p:nvPicPr>
            <p:cNvPr id="12" name="Grafik 1475851448"/>
            <p:cNvPicPr>
              <a:picLocks noChangeAspect="1"/>
            </p:cNvPicPr>
            <p:nvPr/>
          </p:nvPicPr>
          <p:blipFill rotWithShape="1">
            <a:blip r:embed="rId4"/>
            <a:srcRect l="1442" t="1656" r="1442" b="1656"/>
            <a:stretch/>
          </p:blipFill>
          <p:spPr bwMode="auto">
            <a:xfrm>
              <a:off x="683568" y="1491630"/>
              <a:ext cx="4440130" cy="2661575"/>
            </a:xfrm>
            <a:prstGeom prst="rect">
              <a:avLst/>
            </a:prstGeom>
            <a:ln>
              <a:noFill/>
            </a:ln>
          </p:spPr>
        </p:pic>
        <p:sp>
          <p:nvSpPr>
            <p:cNvPr id="2" name="Rechteck 1"/>
            <p:cNvSpPr/>
            <p:nvPr/>
          </p:nvSpPr>
          <p:spPr>
            <a:xfrm>
              <a:off x="3249187" y="2742245"/>
              <a:ext cx="6868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8" name="Textfeld 17"/>
          <p:cNvSpPr txBox="1"/>
          <p:nvPr/>
        </p:nvSpPr>
        <p:spPr bwMode="auto">
          <a:xfrm>
            <a:off x="1043608" y="1388337"/>
            <a:ext cx="3723734" cy="463333"/>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sz="1400" dirty="0">
                <a:latin typeface="Lato" charset="0"/>
                <a:ea typeface="Lato" charset="0"/>
                <a:cs typeface="Lato" charset="0"/>
              </a:rPr>
              <a:t>Elektroauto-Marktanteil</a:t>
            </a:r>
            <a:r>
              <a:rPr lang="de-DE" sz="1400" dirty="0">
                <a:latin typeface="Lato" charset="0"/>
                <a:ea typeface="Lato" charset="0"/>
                <a:cs typeface="Lato" charset="0"/>
              </a:rPr>
              <a:t>e im Vergleich?</a:t>
            </a:r>
            <a:endParaRPr sz="1400" dirty="0">
              <a:latin typeface="Lato" charset="0"/>
              <a:ea typeface="Lato" charset="0"/>
              <a:cs typeface="Lato" charset="0"/>
            </a:endParaRPr>
          </a:p>
        </p:txBody>
      </p:sp>
      <p:sp>
        <p:nvSpPr>
          <p:cNvPr id="3" name="Textfeld 2">
            <a:extLst>
              <a:ext uri="{FF2B5EF4-FFF2-40B4-BE49-F238E27FC236}">
                <a16:creationId xmlns:a16="http://schemas.microsoft.com/office/drawing/2014/main" id="{57426081-2817-BBB6-5EFA-FE8CEDDB6548}"/>
              </a:ext>
            </a:extLst>
          </p:cNvPr>
          <p:cNvSpPr txBox="1"/>
          <p:nvPr/>
        </p:nvSpPr>
        <p:spPr bwMode="auto">
          <a:xfrm rot="16200000">
            <a:off x="-1234664" y="2401751"/>
            <a:ext cx="3723734" cy="463333"/>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lang="de-DE" sz="900" b="1" dirty="0">
                <a:latin typeface="Lato" charset="0"/>
                <a:ea typeface="Lato" charset="0"/>
                <a:cs typeface="Lato" charset="0"/>
              </a:rPr>
              <a:t>Anteil an Neuzulassungen 2023</a:t>
            </a:r>
            <a:endParaRPr sz="900" b="1" dirty="0">
              <a:latin typeface="Lato" charset="0"/>
              <a:ea typeface="Lato" charset="0"/>
              <a:cs typeface="Lato" charset="0"/>
            </a:endParaRPr>
          </a:p>
        </p:txBody>
      </p:sp>
    </p:spTree>
    <p:extLst>
      <p:ext uri="{BB962C8B-B14F-4D97-AF65-F5344CB8AC3E}">
        <p14:creationId xmlns:p14="http://schemas.microsoft.com/office/powerpoint/2010/main" val="955906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8" name="Textplatzhalter 1"/>
          <p:cNvSpPr txBox="1"/>
          <p:nvPr/>
        </p:nvSpPr>
        <p:spPr bwMode="auto">
          <a:xfrm>
            <a:off x="595779" y="1626394"/>
            <a:ext cx="7684447" cy="3158084"/>
          </a:xfrm>
          <a:prstGeom prst="rect">
            <a:avLst/>
          </a:prstGeom>
        </p:spPr>
        <p:txBody>
          <a:bodyPr lIns="0" tIns="0" rIns="0" bIns="0" anchor="t"/>
          <a:lst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buNone/>
              <a:defRPr/>
            </a:pPr>
            <a:endParaRPr lang="de-DE" sz="1350">
              <a:solidFill>
                <a:srgbClr val="000000"/>
              </a:solidFill>
              <a:ea typeface="+mn-lt"/>
              <a:cs typeface="+mn-lt"/>
            </a:endParaRPr>
          </a:p>
          <a:p>
            <a:pPr>
              <a:buNone/>
              <a:defRPr/>
            </a:pPr>
            <a:endParaRPr lang="de-DE" sz="1350">
              <a:solidFill>
                <a:srgbClr val="000000"/>
              </a:solidFill>
              <a:ea typeface="+mn-lt"/>
              <a:cs typeface="+mn-lt"/>
            </a:endParaRPr>
          </a:p>
          <a:p>
            <a:pPr>
              <a:buNone/>
              <a:defRPr/>
            </a:pPr>
            <a:endParaRPr lang="de-DE" sz="1350">
              <a:solidFill>
                <a:srgbClr val="000000"/>
              </a:solidFill>
              <a:ea typeface="+mn-lt"/>
              <a:cs typeface="+mn-lt"/>
            </a:endParaRPr>
          </a:p>
          <a:p>
            <a:pPr>
              <a:buNone/>
              <a:defRPr/>
            </a:pPr>
            <a:endParaRPr lang="de-DE" sz="1350">
              <a:solidFill>
                <a:srgbClr val="000000"/>
              </a:solidFill>
              <a:ea typeface="+mn-lt"/>
              <a:cs typeface="+mn-lt"/>
            </a:endParaRPr>
          </a:p>
          <a:p>
            <a:pPr marL="0" indent="0" defTabSz="685800">
              <a:lnSpc>
                <a:spcPct val="100000"/>
              </a:lnSpc>
              <a:spcBef>
                <a:spcPts val="750"/>
              </a:spcBef>
              <a:buNone/>
              <a:defRPr/>
            </a:pPr>
            <a:endParaRPr lang="de-DE" sz="1500">
              <a:latin typeface="Calibri"/>
              <a:cs typeface="Calibri"/>
            </a:endParaRPr>
          </a:p>
          <a:p>
            <a:pPr marL="0" indent="0" defTabSz="685800">
              <a:lnSpc>
                <a:spcPct val="100000"/>
              </a:lnSpc>
              <a:spcBef>
                <a:spcPts val="750"/>
              </a:spcBef>
              <a:spcAft>
                <a:spcPts val="450"/>
              </a:spcAft>
              <a:buNone/>
              <a:defRPr/>
            </a:pPr>
            <a:br>
              <a:rPr lang="de-DE" sz="1500">
                <a:latin typeface="Calibri"/>
                <a:cs typeface="Calibri"/>
              </a:rPr>
            </a:br>
            <a:endParaRPr lang="de-DE" sz="1500">
              <a:solidFill>
                <a:srgbClr val="000000"/>
              </a:solidFill>
              <a:latin typeface="Calibri"/>
              <a:cs typeface="Calibri"/>
            </a:endParaRPr>
          </a:p>
        </p:txBody>
      </p:sp>
      <p:sp>
        <p:nvSpPr>
          <p:cNvPr id="9" name="Sprechblase: oval 8"/>
          <p:cNvSpPr/>
          <p:nvPr/>
        </p:nvSpPr>
        <p:spPr bwMode="auto">
          <a:xfrm>
            <a:off x="85975" y="1460066"/>
            <a:ext cx="2458546" cy="1039676"/>
          </a:xfrm>
          <a:prstGeom prst="wedgeEllipseCallout">
            <a:avLst>
              <a:gd name="adj1" fmla="val 97047"/>
              <a:gd name="adj2" fmla="val 84261"/>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sz="1200" dirty="0">
                <a:solidFill>
                  <a:schemeClr val="tx1"/>
                </a:solidFill>
                <a:latin typeface="Lato" charset="0"/>
                <a:ea typeface="Lato" charset="0"/>
                <a:cs typeface="Lato" charset="0"/>
              </a:rPr>
              <a:t>„Wie oft werden Hitze oder Starkregen mich treffen?“ </a:t>
            </a:r>
            <a:endParaRPr sz="1200" dirty="0">
              <a:latin typeface="Lato" charset="0"/>
              <a:ea typeface="Lato" charset="0"/>
              <a:cs typeface="Lato" charset="0"/>
            </a:endParaRPr>
          </a:p>
        </p:txBody>
      </p:sp>
      <p:sp>
        <p:nvSpPr>
          <p:cNvPr id="10" name="Sprechblase: oval 9"/>
          <p:cNvSpPr/>
          <p:nvPr/>
        </p:nvSpPr>
        <p:spPr bwMode="auto">
          <a:xfrm>
            <a:off x="2485350" y="998533"/>
            <a:ext cx="2086650" cy="783296"/>
          </a:xfrm>
          <a:prstGeom prst="wedgeEllipseCallout">
            <a:avLst>
              <a:gd name="adj1" fmla="val 36706"/>
              <a:gd name="adj2" fmla="val 149191"/>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sz="1200" dirty="0">
                <a:solidFill>
                  <a:schemeClr val="tx1"/>
                </a:solidFill>
                <a:latin typeface="Lato" charset="0"/>
                <a:ea typeface="Lato" charset="0"/>
                <a:cs typeface="Lato" charset="0"/>
              </a:rPr>
              <a:t>„Was kann ich gegen den Klimawandel tun?"</a:t>
            </a:r>
            <a:endParaRPr sz="1200" dirty="0">
              <a:latin typeface="Lato" charset="0"/>
              <a:ea typeface="Lato" charset="0"/>
              <a:cs typeface="Lato" charset="0"/>
            </a:endParaRPr>
          </a:p>
        </p:txBody>
      </p:sp>
      <p:sp>
        <p:nvSpPr>
          <p:cNvPr id="11" name="Sprechblase: oval 10"/>
          <p:cNvSpPr/>
          <p:nvPr/>
        </p:nvSpPr>
        <p:spPr bwMode="auto">
          <a:xfrm>
            <a:off x="6057777" y="3359442"/>
            <a:ext cx="2710689" cy="1029590"/>
          </a:xfrm>
          <a:prstGeom prst="wedgeEllipseCallout">
            <a:avLst>
              <a:gd name="adj1" fmla="val -83500"/>
              <a:gd name="adj2" fmla="val -21113"/>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sz="1200" dirty="0">
                <a:solidFill>
                  <a:schemeClr val="tx1"/>
                </a:solidFill>
                <a:latin typeface="Lato" charset="0"/>
                <a:ea typeface="Lato" charset="0"/>
                <a:cs typeface="Lato" charset="0"/>
              </a:rPr>
              <a:t>„Wie viele Menschen werden aus unbewohnbaren Ländern nach Europa fliehen?"</a:t>
            </a:r>
            <a:endParaRPr sz="1200" dirty="0">
              <a:latin typeface="Lato" charset="0"/>
              <a:ea typeface="Lato" charset="0"/>
              <a:cs typeface="Lato" charset="0"/>
            </a:endParaRPr>
          </a:p>
        </p:txBody>
      </p:sp>
      <p:sp>
        <p:nvSpPr>
          <p:cNvPr id="12" name="Sprechblase: oval 11"/>
          <p:cNvSpPr/>
          <p:nvPr/>
        </p:nvSpPr>
        <p:spPr bwMode="auto">
          <a:xfrm>
            <a:off x="4987550" y="1056728"/>
            <a:ext cx="2139967" cy="973005"/>
          </a:xfrm>
          <a:prstGeom prst="wedgeEllipseCallout">
            <a:avLst>
              <a:gd name="adj1" fmla="val -50199"/>
              <a:gd name="adj2" fmla="val 105017"/>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sz="1200" dirty="0">
                <a:solidFill>
                  <a:schemeClr val="tx1"/>
                </a:solidFill>
                <a:latin typeface="Lato" charset="0"/>
                <a:ea typeface="Lato" charset="0"/>
                <a:cs typeface="Lato" charset="0"/>
              </a:rPr>
              <a:t>„Reicht es nicht, wenn die anderen etwas dagegen tun?"</a:t>
            </a:r>
            <a:endParaRPr sz="1200" dirty="0">
              <a:latin typeface="Lato" charset="0"/>
              <a:ea typeface="Lato" charset="0"/>
              <a:cs typeface="Lato" charset="0"/>
            </a:endParaRPr>
          </a:p>
        </p:txBody>
      </p:sp>
      <p:sp>
        <p:nvSpPr>
          <p:cNvPr id="4" name="Sprechblase: oval 3"/>
          <p:cNvSpPr/>
          <p:nvPr/>
        </p:nvSpPr>
        <p:spPr bwMode="auto">
          <a:xfrm>
            <a:off x="5964672" y="2052098"/>
            <a:ext cx="2554387" cy="1039304"/>
          </a:xfrm>
          <a:prstGeom prst="wedgeEllipseCallout">
            <a:avLst>
              <a:gd name="adj1" fmla="val -74487"/>
              <a:gd name="adj2" fmla="val 69609"/>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sz="1200" i="0" u="none">
                <a:solidFill>
                  <a:srgbClr val="000000"/>
                </a:solidFill>
                <a:latin typeface="Lato" charset="0"/>
                <a:ea typeface="Lato" charset="0"/>
                <a:cs typeface="Lato" charset="0"/>
              </a:rPr>
              <a:t>„Können wir nicht einfach noch ein wenig so weiter machen“</a:t>
            </a:r>
            <a:endParaRPr sz="1200">
              <a:latin typeface="Lato" charset="0"/>
              <a:ea typeface="Lato" charset="0"/>
              <a:cs typeface="Lato" charset="0"/>
            </a:endParaRPr>
          </a:p>
        </p:txBody>
      </p:sp>
      <p:sp>
        <p:nvSpPr>
          <p:cNvPr id="1814662081" name="Sprechblase: oval 6"/>
          <p:cNvSpPr/>
          <p:nvPr/>
        </p:nvSpPr>
        <p:spPr bwMode="auto">
          <a:xfrm>
            <a:off x="264084" y="2666070"/>
            <a:ext cx="1773238" cy="1013398"/>
          </a:xfrm>
          <a:prstGeom prst="wedgeEllipseCallout">
            <a:avLst>
              <a:gd name="adj1" fmla="val 130114"/>
              <a:gd name="adj2" fmla="val 22515"/>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sz="1200">
                <a:solidFill>
                  <a:schemeClr val="tx1"/>
                </a:solidFill>
                <a:latin typeface="Lato" charset="0"/>
                <a:ea typeface="Lato" charset="0"/>
                <a:cs typeface="Lato" charset="0"/>
              </a:rPr>
              <a:t>„Wie warm wird es bei uns?“</a:t>
            </a:r>
            <a:endParaRPr sz="1200" dirty="0">
              <a:latin typeface="Lato" charset="0"/>
              <a:ea typeface="Lato" charset="0"/>
              <a:cs typeface="Lato" charset="0"/>
            </a:endParaRPr>
          </a:p>
        </p:txBody>
      </p:sp>
      <p:sp>
        <p:nvSpPr>
          <p:cNvPr id="1202867201" name="Sprechblase: oval 6"/>
          <p:cNvSpPr/>
          <p:nvPr/>
        </p:nvSpPr>
        <p:spPr bwMode="auto">
          <a:xfrm>
            <a:off x="264084" y="3793523"/>
            <a:ext cx="1951348" cy="1039304"/>
          </a:xfrm>
          <a:prstGeom prst="wedgeEllipseCallout">
            <a:avLst>
              <a:gd name="adj1" fmla="val 125867"/>
              <a:gd name="adj2" fmla="val -46798"/>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sz="1200" dirty="0">
                <a:solidFill>
                  <a:schemeClr val="tx1"/>
                </a:solidFill>
                <a:latin typeface="Lato" charset="0"/>
                <a:ea typeface="Lato" charset="0"/>
                <a:cs typeface="Lato" charset="0"/>
              </a:rPr>
              <a:t>„Ist das wirklich alles so schlimm?“</a:t>
            </a:r>
            <a:endParaRPr sz="1200" dirty="0">
              <a:latin typeface="Lato" charset="0"/>
              <a:ea typeface="Lato" charset="0"/>
              <a:cs typeface="Lato" charset="0"/>
            </a:endParaRPr>
          </a:p>
        </p:txBody>
      </p:sp>
      <p:sp>
        <p:nvSpPr>
          <p:cNvPr id="16" name="Titel 1"/>
          <p:cNvSpPr txBox="1"/>
          <p:nvPr/>
        </p:nvSpPr>
        <p:spPr bwMode="auto">
          <a:xfrm>
            <a:off x="457200" y="195486"/>
            <a:ext cx="8291840" cy="445429"/>
          </a:xfrm>
          <a:prstGeom prst="rect">
            <a:avLst/>
          </a:prstGeom>
        </p:spPr>
        <p:txBody>
          <a:bodyPr/>
          <a:lstStyle>
            <a:lvl1pPr algn="l" defTabSz="685800">
              <a:lnSpc>
                <a:spcPts val="3000"/>
              </a:lnSpc>
              <a:spcBef>
                <a:spcPts val="0"/>
              </a:spcBef>
              <a:buNone/>
              <a:defRPr lang="en-US" sz="2800" b="1">
                <a:solidFill>
                  <a:schemeClr val="accent1"/>
                </a:solidFill>
                <a:latin typeface="+mj-lt"/>
                <a:ea typeface="+mj-ea"/>
                <a:cs typeface="+mj-cs"/>
              </a:defRPr>
            </a:lvl1pPr>
          </a:lstStyle>
          <a:p>
            <a:pPr>
              <a:defRPr/>
            </a:pPr>
            <a:r>
              <a:rPr lang="de-DE" sz="2100" dirty="0">
                <a:solidFill>
                  <a:srgbClr val="0B4B91"/>
                </a:solidFill>
                <a:latin typeface="Montserrat" charset="0"/>
                <a:ea typeface="Montserrat" charset="0"/>
                <a:cs typeface="Montserrat" charset="0"/>
              </a:rPr>
              <a:t>Viele Fragen zur Klimakrise sind offen</a:t>
            </a:r>
            <a:endParaRPr dirty="0">
              <a:solidFill>
                <a:srgbClr val="0B4B91"/>
              </a:solidFill>
              <a:latin typeface="Montserrat" charset="0"/>
              <a:ea typeface="Montserrat" charset="0"/>
              <a:cs typeface="Montserrat" charset="0"/>
            </a:endParaRPr>
          </a:p>
        </p:txBody>
      </p:sp>
      <p:cxnSp>
        <p:nvCxnSpPr>
          <p:cNvPr id="17" name="Gerade Verbindung 16"/>
          <p:cNvCxnSpPr/>
          <p:nvPr/>
        </p:nvCxnSpPr>
        <p:spPr bwMode="auto">
          <a:xfrm>
            <a:off x="457200" y="843558"/>
            <a:ext cx="868680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8" name="Bild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8519059" y="195486"/>
            <a:ext cx="445429" cy="445429"/>
          </a:xfrm>
          <a:prstGeom prst="rect">
            <a:avLst/>
          </a:prstGeom>
        </p:spPr>
      </p:pic>
      <p:pic>
        <p:nvPicPr>
          <p:cNvPr id="7" name="Bild 6"/>
          <p:cNvPicPr>
            <a:picLocks noChangeAspect="1"/>
          </p:cNvPicPr>
          <p:nvPr/>
        </p:nvPicPr>
        <p:blipFill>
          <a:blip r:embed="rId4"/>
          <a:stretch>
            <a:fillRect/>
          </a:stretch>
        </p:blipFill>
        <p:spPr>
          <a:xfrm>
            <a:off x="3730000" y="2564894"/>
            <a:ext cx="1418064" cy="196347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028672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1466208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4662081" grpId="0" animBg="1"/>
      <p:bldP spid="120286720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alpha val="59000"/>
          </a:schemeClr>
        </a:solidFill>
        <a:effectLst/>
      </p:bgPr>
    </p:bg>
    <p:spTree>
      <p:nvGrpSpPr>
        <p:cNvPr id="1" name=""/>
        <p:cNvGrpSpPr/>
        <p:nvPr/>
      </p:nvGrpSpPr>
      <p:grpSpPr>
        <a:xfrm>
          <a:off x="0" y="0"/>
          <a:ext cx="0" cy="0"/>
          <a:chOff x="0" y="0"/>
          <a:chExt cx="0" cy="0"/>
        </a:xfrm>
      </p:grpSpPr>
      <p:cxnSp>
        <p:nvCxnSpPr>
          <p:cNvPr id="15" name="Gerade Verbindung 14"/>
          <p:cNvCxnSpPr/>
          <p:nvPr/>
        </p:nvCxnSpPr>
        <p:spPr bwMode="auto">
          <a:xfrm>
            <a:off x="489228" y="915566"/>
            <a:ext cx="868680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6" name="Bild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8519059" y="195486"/>
            <a:ext cx="445429" cy="445429"/>
          </a:xfrm>
          <a:prstGeom prst="rect">
            <a:avLst/>
          </a:prstGeom>
        </p:spPr>
      </p:pic>
      <p:sp>
        <p:nvSpPr>
          <p:cNvPr id="17" name="Titel 1"/>
          <p:cNvSpPr txBox="1"/>
          <p:nvPr/>
        </p:nvSpPr>
        <p:spPr bwMode="auto">
          <a:xfrm>
            <a:off x="457200" y="123479"/>
            <a:ext cx="7571184" cy="720080"/>
          </a:xfrm>
          <a:prstGeom prst="rect">
            <a:avLst/>
          </a:prstGeom>
        </p:spPr>
        <p:txBody>
          <a:bodyPr/>
          <a:lstStyle>
            <a:lvl1pPr algn="l" defTabSz="685800">
              <a:lnSpc>
                <a:spcPts val="3000"/>
              </a:lnSpc>
              <a:spcBef>
                <a:spcPts val="0"/>
              </a:spcBef>
              <a:buNone/>
              <a:defRPr lang="en-US" sz="2800" b="1">
                <a:solidFill>
                  <a:schemeClr val="accent1"/>
                </a:solidFill>
                <a:latin typeface="+mj-lt"/>
                <a:ea typeface="+mj-ea"/>
                <a:cs typeface="+mj-cs"/>
              </a:defRPr>
            </a:lvl1pPr>
          </a:lstStyle>
          <a:p>
            <a:pPr>
              <a:lnSpc>
                <a:spcPct val="100000"/>
              </a:lnSpc>
              <a:defRPr/>
            </a:pPr>
            <a:r>
              <a:rPr lang="de-DE" sz="1800" dirty="0">
                <a:solidFill>
                  <a:srgbClr val="0B4B91"/>
                </a:solidFill>
                <a:latin typeface="Montserrat" charset="0"/>
                <a:ea typeface="Montserrat" charset="0"/>
                <a:cs typeface="Montserrat" charset="0"/>
              </a:rPr>
              <a:t>Deutschland exportiert bisher 75 % seiner Autoproduktion.</a:t>
            </a:r>
          </a:p>
          <a:p>
            <a:pPr>
              <a:lnSpc>
                <a:spcPct val="100000"/>
              </a:lnSpc>
              <a:defRPr/>
            </a:pPr>
            <a:r>
              <a:rPr lang="de-DE" sz="1800" dirty="0">
                <a:solidFill>
                  <a:srgbClr val="0B4B91"/>
                </a:solidFill>
                <a:latin typeface="Montserrat" charset="0"/>
                <a:ea typeface="Montserrat" charset="0"/>
                <a:cs typeface="Montserrat" charset="0"/>
              </a:rPr>
              <a:t>Wer kauft in Zukunft noch Verbrenner? </a:t>
            </a:r>
          </a:p>
        </p:txBody>
      </p:sp>
      <p:sp>
        <p:nvSpPr>
          <p:cNvPr id="2" name="Rechteck 1"/>
          <p:cNvSpPr/>
          <p:nvPr/>
        </p:nvSpPr>
        <p:spPr>
          <a:xfrm>
            <a:off x="489228" y="1260505"/>
            <a:ext cx="5594940" cy="2462213"/>
          </a:xfrm>
          <a:prstGeom prst="rect">
            <a:avLst/>
          </a:prstGeom>
        </p:spPr>
        <p:txBody>
          <a:bodyPr wrap="square">
            <a:spAutoFit/>
          </a:bodyPr>
          <a:lstStyle/>
          <a:p>
            <a:pPr marL="285750" indent="-285750">
              <a:buFont typeface="Arial" charset="0"/>
              <a:buChar char="•"/>
              <a:defRPr/>
            </a:pPr>
            <a:r>
              <a:rPr lang="de-DE" sz="1400" dirty="0">
                <a:latin typeface="Lato" charset="0"/>
                <a:ea typeface="Lato" charset="0"/>
                <a:cs typeface="Lato" charset="0"/>
              </a:rPr>
              <a:t>In </a:t>
            </a:r>
            <a:r>
              <a:rPr lang="de-DE" sz="1400" b="1" dirty="0">
                <a:latin typeface="Lato" charset="0"/>
                <a:ea typeface="Lato" charset="0"/>
                <a:cs typeface="Lato" charset="0"/>
              </a:rPr>
              <a:t>China</a:t>
            </a:r>
            <a:r>
              <a:rPr lang="de-DE" sz="1400" dirty="0">
                <a:latin typeface="Lato" charset="0"/>
                <a:ea typeface="Lato" charset="0"/>
                <a:cs typeface="Lato" charset="0"/>
              </a:rPr>
              <a:t> wurden 2024 ca. 11 Millionen Autos mit Batterie oder Plug-In-Antrieb verkauft. Das sind ca. </a:t>
            </a:r>
            <a:r>
              <a:rPr lang="de-DE" sz="1400" b="1" dirty="0">
                <a:latin typeface="Lato" charset="0"/>
                <a:ea typeface="Lato" charset="0"/>
                <a:cs typeface="Lato" charset="0"/>
              </a:rPr>
              <a:t>50 % Marktanteil</a:t>
            </a:r>
            <a:r>
              <a:rPr lang="de-DE" sz="1400" dirty="0">
                <a:latin typeface="Lato" charset="0"/>
                <a:ea typeface="Lato" charset="0"/>
                <a:cs typeface="Lato" charset="0"/>
              </a:rPr>
              <a:t>. Steigend.</a:t>
            </a:r>
          </a:p>
          <a:p>
            <a:pPr marL="285750" indent="-285750">
              <a:buFont typeface="Arial" charset="0"/>
              <a:buChar char="•"/>
              <a:defRPr/>
            </a:pPr>
            <a:endParaRPr lang="de-DE" sz="1400" dirty="0">
              <a:latin typeface="Lato" charset="0"/>
              <a:ea typeface="Lato" charset="0"/>
              <a:cs typeface="Lato" charset="0"/>
            </a:endParaRPr>
          </a:p>
          <a:p>
            <a:pPr marL="285750" indent="-285750">
              <a:buFont typeface="Arial" charset="0"/>
              <a:buChar char="•"/>
              <a:defRPr/>
            </a:pPr>
            <a:r>
              <a:rPr lang="de-DE" sz="1400" dirty="0">
                <a:latin typeface="Lato" charset="0"/>
                <a:ea typeface="Lato" charset="0"/>
                <a:cs typeface="Lato" charset="0"/>
              </a:rPr>
              <a:t>In </a:t>
            </a:r>
            <a:r>
              <a:rPr lang="de-DE" sz="1400" b="1" dirty="0">
                <a:latin typeface="Lato" charset="0"/>
                <a:ea typeface="Lato" charset="0"/>
                <a:cs typeface="Lato" charset="0"/>
              </a:rPr>
              <a:t>Norwegen </a:t>
            </a:r>
            <a:r>
              <a:rPr lang="de-DE" sz="1400" dirty="0">
                <a:latin typeface="Lato" charset="0"/>
                <a:ea typeface="Lato" charset="0"/>
                <a:cs typeface="Lato" charset="0"/>
              </a:rPr>
              <a:t>liegt der Anteil elektrischer Autos an den Neuzulassungen 2024 bei über </a:t>
            </a:r>
            <a:r>
              <a:rPr lang="de-DE" sz="1400" b="1" dirty="0">
                <a:latin typeface="Lato" charset="0"/>
                <a:ea typeface="Lato" charset="0"/>
                <a:cs typeface="Lato" charset="0"/>
              </a:rPr>
              <a:t>91,6 % Marktanteil</a:t>
            </a:r>
            <a:r>
              <a:rPr lang="de-DE" sz="1400" dirty="0">
                <a:latin typeface="Lato" charset="0"/>
                <a:ea typeface="Lato" charset="0"/>
                <a:cs typeface="Lato" charset="0"/>
              </a:rPr>
              <a:t>.  </a:t>
            </a:r>
          </a:p>
          <a:p>
            <a:pPr marL="285750" indent="-285750">
              <a:buFont typeface="Arial" charset="0"/>
              <a:buChar char="•"/>
              <a:defRPr/>
            </a:pPr>
            <a:endParaRPr lang="de-DE" sz="1400" dirty="0">
              <a:latin typeface="Lato" charset="0"/>
              <a:ea typeface="Lato" charset="0"/>
              <a:cs typeface="Lato" charset="0"/>
            </a:endParaRPr>
          </a:p>
          <a:p>
            <a:pPr marL="285750" indent="-285750">
              <a:buFont typeface="Arial" charset="0"/>
              <a:buChar char="•"/>
              <a:defRPr/>
            </a:pPr>
            <a:r>
              <a:rPr lang="de-DE" sz="1400" b="1" dirty="0">
                <a:latin typeface="Lato" charset="0"/>
                <a:ea typeface="Lato" charset="0"/>
                <a:cs typeface="Lato" charset="0"/>
              </a:rPr>
              <a:t>Äthiopien</a:t>
            </a:r>
            <a:r>
              <a:rPr lang="de-DE" sz="1400" dirty="0">
                <a:latin typeface="Lato" charset="0"/>
                <a:ea typeface="Lato" charset="0"/>
                <a:cs typeface="Lato" charset="0"/>
              </a:rPr>
              <a:t> hat Anfang 2024 den Import von Autos mit Verbrenner verboten. Elektroautos haben jetzt </a:t>
            </a:r>
            <a:r>
              <a:rPr lang="de-DE" sz="1400" b="1" dirty="0">
                <a:latin typeface="Lato" charset="0"/>
                <a:ea typeface="Lato" charset="0"/>
                <a:cs typeface="Lato" charset="0"/>
              </a:rPr>
              <a:t>100 % Marktanteil</a:t>
            </a:r>
            <a:r>
              <a:rPr lang="de-DE" sz="1400" dirty="0">
                <a:latin typeface="Lato" charset="0"/>
                <a:ea typeface="Lato" charset="0"/>
                <a:cs typeface="Lato" charset="0"/>
              </a:rPr>
              <a:t>. Ziel ist es, Importkosten für Benzin und Diesel zu reduzieren.  </a:t>
            </a:r>
          </a:p>
        </p:txBody>
      </p:sp>
      <p:sp>
        <p:nvSpPr>
          <p:cNvPr id="3" name="Textfeld 2">
            <a:extLst>
              <a:ext uri="{FF2B5EF4-FFF2-40B4-BE49-F238E27FC236}">
                <a16:creationId xmlns:a16="http://schemas.microsoft.com/office/drawing/2014/main" id="{956DD5E5-AF9A-4CAD-1150-E896053499C3}"/>
              </a:ext>
            </a:extLst>
          </p:cNvPr>
          <p:cNvSpPr txBox="1"/>
          <p:nvPr/>
        </p:nvSpPr>
        <p:spPr bwMode="auto">
          <a:xfrm>
            <a:off x="4283968" y="4371950"/>
            <a:ext cx="4601791" cy="461665"/>
          </a:xfrm>
          <a:prstGeom prst="rect">
            <a:avLst/>
          </a:prstGeom>
          <a:noFill/>
        </p:spPr>
        <p:txBody>
          <a:bodyPr wrap="square" rtlCol="0">
            <a:spAutoFit/>
          </a:bodyPr>
          <a:lstStyle/>
          <a:p>
            <a:pPr>
              <a:defRPr/>
            </a:pPr>
            <a:r>
              <a:rPr lang="de-DE" sz="800" dirty="0">
                <a:latin typeface="Lato" charset="0"/>
                <a:ea typeface="Lato" charset="0"/>
                <a:cs typeface="Lato" charset="0"/>
              </a:rPr>
              <a:t>Quellen: </a:t>
            </a:r>
            <a:r>
              <a:rPr lang="de-DE" sz="800" dirty="0" err="1">
                <a:latin typeface="Lato" charset="0"/>
                <a:ea typeface="Lato" charset="0"/>
                <a:cs typeface="Lato" charset="0"/>
              </a:rPr>
              <a:t>Electrive</a:t>
            </a:r>
            <a:r>
              <a:rPr lang="de-DE" sz="800" dirty="0">
                <a:latin typeface="Lato" charset="0"/>
                <a:ea typeface="Lato" charset="0"/>
                <a:cs typeface="Lato" charset="0"/>
              </a:rPr>
              <a:t> </a:t>
            </a:r>
            <a:r>
              <a:rPr lang="de-DE" sz="800" dirty="0">
                <a:latin typeface="Lato" charset="0"/>
                <a:ea typeface="Lato" charset="0"/>
                <a:cs typeface="Lato" charset="0"/>
                <a:hlinkClick r:id="rId4">
                  <a:extLst>
                    <a:ext uri="{A12FA001-AC4F-418D-AE19-62706E023703}">
                      <ahyp:hlinkClr xmlns:ahyp="http://schemas.microsoft.com/office/drawing/2018/hyperlinkcolor" val="tx"/>
                    </a:ext>
                  </a:extLst>
                </a:hlinkClick>
              </a:rPr>
              <a:t>https://www.electrive.net/2024/10/16/neuer-rekord-beim-nev-absatz-in-china/</a:t>
            </a:r>
            <a:r>
              <a:rPr lang="de-DE" sz="800" dirty="0">
                <a:latin typeface="Lato" charset="0"/>
                <a:ea typeface="Lato" charset="0"/>
                <a:cs typeface="Lato" charset="0"/>
              </a:rPr>
              <a:t> Roadgenius </a:t>
            </a:r>
            <a:r>
              <a:rPr lang="de-DE" sz="800" dirty="0">
                <a:latin typeface="Lato" charset="0"/>
                <a:ea typeface="Lato" charset="0"/>
                <a:cs typeface="Lato" charset="0"/>
                <a:hlinkClick r:id="rId5">
                  <a:extLst>
                    <a:ext uri="{A12FA001-AC4F-418D-AE19-62706E023703}">
                      <ahyp:hlinkClr xmlns:ahyp="http://schemas.microsoft.com/office/drawing/2018/hyperlinkcolor" val="tx"/>
                    </a:ext>
                  </a:extLst>
                </a:hlinkClick>
              </a:rPr>
              <a:t>https://roadgenius.com/cars/ev/statistics/sales-by-country</a:t>
            </a:r>
            <a:r>
              <a:rPr lang="de-DE" sz="800" dirty="0">
                <a:latin typeface="Lato" charset="0"/>
                <a:ea typeface="Lato" charset="0"/>
                <a:cs typeface="Lato" charset="0"/>
              </a:rPr>
              <a:t>, </a:t>
            </a:r>
            <a:r>
              <a:rPr lang="de-DE" sz="800" dirty="0" err="1">
                <a:latin typeface="Lato" charset="0"/>
                <a:ea typeface="Lato" charset="0"/>
                <a:cs typeface="Lato" charset="0"/>
              </a:rPr>
              <a:t>tagesschau</a:t>
            </a:r>
            <a:r>
              <a:rPr lang="de-DE" sz="800" dirty="0">
                <a:latin typeface="Lato" charset="0"/>
                <a:ea typeface="Lato" charset="0"/>
                <a:cs typeface="Lato" charset="0"/>
              </a:rPr>
              <a:t> </a:t>
            </a:r>
            <a:r>
              <a:rPr lang="de-DE" sz="800" dirty="0">
                <a:latin typeface="Lato" charset="0"/>
                <a:ea typeface="Lato" charset="0"/>
                <a:cs typeface="Lato" charset="0"/>
                <a:hlinkClick r:id="rId6">
                  <a:extLst>
                    <a:ext uri="{A12FA001-AC4F-418D-AE19-62706E023703}">
                      <ahyp:hlinkClr xmlns:ahyp="http://schemas.microsoft.com/office/drawing/2018/hyperlinkcolor" val="tx"/>
                    </a:ext>
                  </a:extLst>
                </a:hlinkClick>
              </a:rPr>
              <a:t>https://www.tagesschau.de/wirtschaft/energie/verkehrswende-aethiopien-100.html</a:t>
            </a:r>
            <a:r>
              <a:rPr lang="de-DE" sz="800" dirty="0">
                <a:latin typeface="Lato" charset="0"/>
                <a:ea typeface="Lato" charset="0"/>
                <a:cs typeface="Lato" charset="0"/>
              </a:rPr>
              <a:t> </a:t>
            </a:r>
          </a:p>
        </p:txBody>
      </p:sp>
    </p:spTree>
    <p:extLst>
      <p:ext uri="{BB962C8B-B14F-4D97-AF65-F5344CB8AC3E}">
        <p14:creationId xmlns:p14="http://schemas.microsoft.com/office/powerpoint/2010/main" val="20224667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extfeld 2"/>
          <p:cNvSpPr txBox="1"/>
          <p:nvPr/>
        </p:nvSpPr>
        <p:spPr bwMode="auto">
          <a:xfrm>
            <a:off x="1298628" y="1275606"/>
            <a:ext cx="6441724" cy="2808312"/>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lang="de-DE" sz="3200" b="1" dirty="0">
                <a:solidFill>
                  <a:srgbClr val="0B4B91"/>
                </a:solidFill>
                <a:latin typeface="Montserrat" charset="0"/>
                <a:ea typeface="Montserrat" charset="0"/>
                <a:cs typeface="Montserrat" charset="0"/>
              </a:rPr>
              <a:t>4.4.</a:t>
            </a:r>
          </a:p>
          <a:p>
            <a:pPr algn="ctr">
              <a:defRPr/>
            </a:pPr>
            <a:r>
              <a:rPr lang="de-DE" sz="3200" b="1" dirty="0">
                <a:solidFill>
                  <a:srgbClr val="0B4B91"/>
                </a:solidFill>
                <a:latin typeface="Montserrat" charset="0"/>
                <a:ea typeface="Montserrat" charset="0"/>
                <a:cs typeface="Montserrat" charset="0"/>
              </a:rPr>
              <a:t>Etwas weniger Fleisch essen:</a:t>
            </a:r>
          </a:p>
          <a:p>
            <a:pPr algn="ctr">
              <a:defRPr/>
            </a:pPr>
            <a:endParaRPr lang="de-DE" sz="3200" b="1" dirty="0">
              <a:solidFill>
                <a:srgbClr val="0B4B91"/>
              </a:solidFill>
              <a:latin typeface="Montserrat" charset="0"/>
              <a:ea typeface="Montserrat" charset="0"/>
              <a:cs typeface="Montserrat" charset="0"/>
            </a:endParaRPr>
          </a:p>
          <a:p>
            <a:pPr algn="ctr">
              <a:defRPr/>
            </a:pPr>
            <a:r>
              <a:rPr lang="de-DE" sz="3200" b="1" dirty="0">
                <a:solidFill>
                  <a:srgbClr val="0B4B91"/>
                </a:solidFill>
                <a:latin typeface="Montserrat" charset="0"/>
                <a:ea typeface="Montserrat" charset="0"/>
                <a:cs typeface="Montserrat" charset="0"/>
              </a:rPr>
              <a:t>Da geht schon was voran.</a:t>
            </a:r>
          </a:p>
        </p:txBody>
      </p:sp>
      <p:pic>
        <p:nvPicPr>
          <p:cNvPr id="4" name="Bild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8519059" y="195486"/>
            <a:ext cx="445429" cy="445429"/>
          </a:xfrm>
          <a:prstGeom prst="rect">
            <a:avLst/>
          </a:prstGeom>
        </p:spPr>
      </p:pic>
    </p:spTree>
    <p:extLst>
      <p:ext uri="{BB962C8B-B14F-4D97-AF65-F5344CB8AC3E}">
        <p14:creationId xmlns:p14="http://schemas.microsoft.com/office/powerpoint/2010/main" val="10519266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4C7D0367-6AD1-F617-91B4-650EA4719D97}"/>
            </a:ext>
          </a:extLst>
        </p:cNvPr>
        <p:cNvGrpSpPr/>
        <p:nvPr/>
      </p:nvGrpSpPr>
      <p:grpSpPr bwMode="auto">
        <a:xfrm>
          <a:off x="0" y="0"/>
          <a:ext cx="0" cy="0"/>
          <a:chOff x="0" y="0"/>
          <a:chExt cx="0" cy="0"/>
        </a:xfrm>
      </p:grpSpPr>
      <p:sp>
        <p:nvSpPr>
          <p:cNvPr id="10" name="Titel 1"/>
          <p:cNvSpPr txBox="1"/>
          <p:nvPr/>
        </p:nvSpPr>
        <p:spPr bwMode="auto">
          <a:xfrm>
            <a:off x="457200" y="195486"/>
            <a:ext cx="8291840" cy="445429"/>
          </a:xfrm>
          <a:prstGeom prst="rect">
            <a:avLst/>
          </a:prstGeom>
        </p:spPr>
        <p:txBody>
          <a:bodyPr/>
          <a:lstStyle>
            <a:lvl1pPr algn="l" defTabSz="685800">
              <a:lnSpc>
                <a:spcPts val="3000"/>
              </a:lnSpc>
              <a:spcBef>
                <a:spcPts val="0"/>
              </a:spcBef>
              <a:buNone/>
              <a:defRPr lang="en-US" sz="2800" b="1">
                <a:solidFill>
                  <a:schemeClr val="accent1"/>
                </a:solidFill>
                <a:latin typeface="+mj-lt"/>
                <a:ea typeface="+mj-ea"/>
                <a:cs typeface="+mj-cs"/>
              </a:defRPr>
            </a:lvl1pPr>
          </a:lstStyle>
          <a:p>
            <a:pPr>
              <a:defRPr/>
            </a:pPr>
            <a:r>
              <a:rPr lang="de-DE" sz="2100" dirty="0">
                <a:solidFill>
                  <a:srgbClr val="0B4B91"/>
                </a:solidFill>
                <a:latin typeface="Montserrat" charset="0"/>
                <a:ea typeface="Montserrat" charset="0"/>
                <a:cs typeface="Montserrat" charset="0"/>
              </a:rPr>
              <a:t>Wie viel Fleisch essen die Deutschen pro Jahr?</a:t>
            </a:r>
          </a:p>
        </p:txBody>
      </p:sp>
      <p:cxnSp>
        <p:nvCxnSpPr>
          <p:cNvPr id="11" name="Gerade Verbindung 10"/>
          <p:cNvCxnSpPr/>
          <p:nvPr/>
        </p:nvCxnSpPr>
        <p:spPr bwMode="auto">
          <a:xfrm>
            <a:off x="457200" y="843558"/>
            <a:ext cx="868680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4" name="Bild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8519059" y="195486"/>
            <a:ext cx="445429" cy="445429"/>
          </a:xfrm>
          <a:prstGeom prst="rect">
            <a:avLst/>
          </a:prstGeom>
        </p:spPr>
      </p:pic>
      <p:sp>
        <p:nvSpPr>
          <p:cNvPr id="8" name="Titel 1"/>
          <p:cNvSpPr txBox="1"/>
          <p:nvPr/>
        </p:nvSpPr>
        <p:spPr bwMode="auto">
          <a:xfrm>
            <a:off x="6084168" y="2088493"/>
            <a:ext cx="2232248" cy="1190670"/>
          </a:xfrm>
          <a:prstGeom prst="rect">
            <a:avLst/>
          </a:prstGeom>
          <a:solidFill>
            <a:schemeClr val="bg1"/>
          </a:solidFill>
        </p:spPr>
        <p:txBody>
          <a:bodyPr vert="horz" lIns="91440" tIns="45720" rIns="91440" bIns="45720" rtlCol="0" anchor="ctr">
            <a:noAutofit/>
          </a:bodyPr>
          <a:lstStyle>
            <a:lvl1pPr algn="l" defTabSz="914400">
              <a:spcBef>
                <a:spcPts val="0"/>
              </a:spcBef>
              <a:buNone/>
              <a:defRPr sz="1600" b="1">
                <a:solidFill>
                  <a:schemeClr val="bg1"/>
                </a:solidFill>
                <a:latin typeface="Segoe UI"/>
                <a:ea typeface="Segoe UI"/>
                <a:cs typeface="Segoe UI"/>
              </a:defRPr>
            </a:lvl1pPr>
          </a:lstStyle>
          <a:p>
            <a:pPr>
              <a:defRPr/>
            </a:pPr>
            <a:r>
              <a:rPr lang="de-DE" sz="1400" b="0" dirty="0">
                <a:solidFill>
                  <a:schemeClr val="tx1"/>
                </a:solidFill>
                <a:latin typeface="Lato" charset="0"/>
                <a:ea typeface="Lato" charset="0"/>
                <a:cs typeface="Lato" charset="0"/>
              </a:rPr>
              <a:t>Der Fleischverzehr</a:t>
            </a:r>
          </a:p>
          <a:p>
            <a:pPr>
              <a:defRPr/>
            </a:pPr>
            <a:r>
              <a:rPr lang="de-DE" sz="1400" b="0" dirty="0">
                <a:solidFill>
                  <a:schemeClr val="tx1"/>
                </a:solidFill>
                <a:latin typeface="Lato" charset="0"/>
                <a:ea typeface="Lato" charset="0"/>
                <a:cs typeface="Lato" charset="0"/>
              </a:rPr>
              <a:t>sinkt: </a:t>
            </a:r>
          </a:p>
          <a:p>
            <a:pPr>
              <a:defRPr/>
            </a:pPr>
            <a:endParaRPr lang="de-DE" sz="1400" b="0" dirty="0">
              <a:solidFill>
                <a:schemeClr val="tx1"/>
              </a:solidFill>
              <a:latin typeface="Lato" charset="0"/>
              <a:ea typeface="Lato" charset="0"/>
              <a:cs typeface="Lato" charset="0"/>
            </a:endParaRPr>
          </a:p>
          <a:p>
            <a:pPr>
              <a:defRPr/>
            </a:pPr>
            <a:r>
              <a:rPr lang="de-DE" sz="1400" b="0" dirty="0">
                <a:solidFill>
                  <a:schemeClr val="tx1"/>
                </a:solidFill>
                <a:latin typeface="Lato" charset="0"/>
                <a:ea typeface="Lato" charset="0"/>
                <a:cs typeface="Lato" charset="0"/>
              </a:rPr>
              <a:t>Minus -17 % seit 2007</a:t>
            </a:r>
          </a:p>
        </p:txBody>
      </p:sp>
      <p:sp>
        <p:nvSpPr>
          <p:cNvPr id="12" name="Textfeld 11"/>
          <p:cNvSpPr txBox="1"/>
          <p:nvPr/>
        </p:nvSpPr>
        <p:spPr bwMode="auto">
          <a:xfrm>
            <a:off x="4427985" y="4516664"/>
            <a:ext cx="4536504" cy="461665"/>
          </a:xfrm>
          <a:prstGeom prst="rect">
            <a:avLst/>
          </a:prstGeom>
          <a:noFill/>
        </p:spPr>
        <p:txBody>
          <a:bodyPr wrap="square" rtlCol="0">
            <a:spAutoFit/>
          </a:bodyPr>
          <a:lstStyle/>
          <a:p>
            <a:pPr algn="r">
              <a:defRPr/>
            </a:pPr>
            <a:r>
              <a:rPr lang="de-DE" sz="800" dirty="0">
                <a:latin typeface="Lato" charset="0"/>
                <a:ea typeface="Lato" charset="0"/>
                <a:cs typeface="Lato" charset="0"/>
              </a:rPr>
              <a:t>Quelle: BLE 2023, </a:t>
            </a:r>
            <a:r>
              <a:rPr lang="de-DE" sz="800" dirty="0">
                <a:latin typeface="Lato" charset="0"/>
                <a:ea typeface="Lato" charset="0"/>
                <a:cs typeface="Lato" charset="0"/>
                <a:hlinkClick r:id="rId3">
                  <a:extLst>
                    <a:ext uri="{A12FA001-AC4F-418D-AE19-62706E023703}">
                      <ahyp:hlinkClr xmlns:ahyp="http://schemas.microsoft.com/office/drawing/2018/hyperlinkcolor" val="tx"/>
                    </a:ext>
                  </a:extLst>
                </a:hlinkClick>
              </a:rPr>
              <a:t>https://www.ble.de/SharedDocs/Pressemitteilungen/DE/2023/230403_Fleischverzehr.html</a:t>
            </a:r>
            <a:r>
              <a:rPr lang="de-DE" sz="800" dirty="0">
                <a:latin typeface="Lato" charset="0"/>
                <a:ea typeface="Lato" charset="0"/>
                <a:cs typeface="Lato" charset="0"/>
              </a:rPr>
              <a:t> und </a:t>
            </a:r>
            <a:r>
              <a:rPr lang="de-DE" sz="800" dirty="0">
                <a:latin typeface="Lato" charset="0"/>
                <a:ea typeface="Lato" charset="0"/>
                <a:cs typeface="Lato" charset="0"/>
                <a:hlinkClick r:id="rId4">
                  <a:extLst>
                    <a:ext uri="{A12FA001-AC4F-418D-AE19-62706E023703}">
                      <ahyp:hlinkClr xmlns:ahyp="http://schemas.microsoft.com/office/drawing/2018/hyperlinkcolor" val="tx"/>
                    </a:ext>
                  </a:extLst>
                </a:hlinkClick>
              </a:rPr>
              <a:t>https://www.bmel-statistik.de/ernaehrung/versorgungsbilanzen/fleisch</a:t>
            </a:r>
            <a:r>
              <a:rPr lang="de-DE" sz="800" dirty="0">
                <a:latin typeface="Lato" charset="0"/>
                <a:ea typeface="Lato" charset="0"/>
                <a:cs typeface="Lato" charset="0"/>
              </a:rPr>
              <a:t>  </a:t>
            </a:r>
          </a:p>
        </p:txBody>
      </p:sp>
      <p:graphicFrame>
        <p:nvGraphicFramePr>
          <p:cNvPr id="5" name="Tabelle 4"/>
          <p:cNvGraphicFramePr>
            <a:graphicFrameLocks noGrp="1"/>
          </p:cNvGraphicFramePr>
          <p:nvPr>
            <p:extLst>
              <p:ext uri="{D42A27DB-BD31-4B8C-83A1-F6EECF244321}">
                <p14:modId xmlns:p14="http://schemas.microsoft.com/office/powerpoint/2010/main" val="1214713354"/>
              </p:ext>
            </p:extLst>
          </p:nvPr>
        </p:nvGraphicFramePr>
        <p:xfrm>
          <a:off x="683568" y="1298859"/>
          <a:ext cx="4628862" cy="2905823"/>
        </p:xfrm>
        <a:graphic>
          <a:graphicData uri="http://schemas.openxmlformats.org/drawingml/2006/table">
            <a:tbl>
              <a:tblPr firstRow="1" bandRow="1">
                <a:tableStyleId>{5C22544A-7EE6-4342-B048-85BDC9FD1C3A}</a:tableStyleId>
              </a:tblPr>
              <a:tblGrid>
                <a:gridCol w="1174234">
                  <a:extLst>
                    <a:ext uri="{9D8B030D-6E8A-4147-A177-3AD203B41FA5}">
                      <a16:colId xmlns:a16="http://schemas.microsoft.com/office/drawing/2014/main" val="20000"/>
                    </a:ext>
                  </a:extLst>
                </a:gridCol>
                <a:gridCol w="576064">
                  <a:extLst>
                    <a:ext uri="{9D8B030D-6E8A-4147-A177-3AD203B41FA5}">
                      <a16:colId xmlns:a16="http://schemas.microsoft.com/office/drawing/2014/main" val="20001"/>
                    </a:ext>
                  </a:extLst>
                </a:gridCol>
                <a:gridCol w="576064">
                  <a:extLst>
                    <a:ext uri="{9D8B030D-6E8A-4147-A177-3AD203B41FA5}">
                      <a16:colId xmlns:a16="http://schemas.microsoft.com/office/drawing/2014/main" val="20002"/>
                    </a:ext>
                  </a:extLst>
                </a:gridCol>
                <a:gridCol w="576064">
                  <a:extLst>
                    <a:ext uri="{9D8B030D-6E8A-4147-A177-3AD203B41FA5}">
                      <a16:colId xmlns:a16="http://schemas.microsoft.com/office/drawing/2014/main" val="20003"/>
                    </a:ext>
                  </a:extLst>
                </a:gridCol>
                <a:gridCol w="576064">
                  <a:extLst>
                    <a:ext uri="{9D8B030D-6E8A-4147-A177-3AD203B41FA5}">
                      <a16:colId xmlns:a16="http://schemas.microsoft.com/office/drawing/2014/main" val="20004"/>
                    </a:ext>
                  </a:extLst>
                </a:gridCol>
                <a:gridCol w="576064">
                  <a:extLst>
                    <a:ext uri="{9D8B030D-6E8A-4147-A177-3AD203B41FA5}">
                      <a16:colId xmlns:a16="http://schemas.microsoft.com/office/drawing/2014/main" val="20005"/>
                    </a:ext>
                  </a:extLst>
                </a:gridCol>
                <a:gridCol w="574308">
                  <a:extLst>
                    <a:ext uri="{9D8B030D-6E8A-4147-A177-3AD203B41FA5}">
                      <a16:colId xmlns:a16="http://schemas.microsoft.com/office/drawing/2014/main" val="20006"/>
                    </a:ext>
                  </a:extLst>
                </a:gridCol>
              </a:tblGrid>
              <a:tr h="500195">
                <a:tc>
                  <a:txBody>
                    <a:bodyPr/>
                    <a:lstStyle/>
                    <a:p>
                      <a:pPr algn="ctr"/>
                      <a:r>
                        <a:rPr lang="de-DE" sz="800" dirty="0">
                          <a:latin typeface="Lato" charset="0"/>
                          <a:ea typeface="Lato" charset="0"/>
                          <a:cs typeface="Lato" charset="0"/>
                        </a:rPr>
                        <a:t>Jahr</a:t>
                      </a:r>
                    </a:p>
                  </a:txBody>
                  <a:tcPr anchor="ctr">
                    <a:solidFill>
                      <a:srgbClr val="4590C5"/>
                    </a:solidFill>
                  </a:tcPr>
                </a:tc>
                <a:tc>
                  <a:txBody>
                    <a:bodyPr/>
                    <a:lstStyle/>
                    <a:p>
                      <a:pPr algn="ctr"/>
                      <a:r>
                        <a:rPr lang="de-DE" sz="800" dirty="0">
                          <a:latin typeface="Lato" charset="0"/>
                          <a:ea typeface="Lato" charset="0"/>
                          <a:cs typeface="Lato" charset="0"/>
                        </a:rPr>
                        <a:t>1997</a:t>
                      </a:r>
                    </a:p>
                  </a:txBody>
                  <a:tcPr anchor="ctr">
                    <a:solidFill>
                      <a:srgbClr val="4590C5"/>
                    </a:solidFill>
                  </a:tcPr>
                </a:tc>
                <a:tc>
                  <a:txBody>
                    <a:bodyPr/>
                    <a:lstStyle/>
                    <a:p>
                      <a:pPr algn="ctr"/>
                      <a:r>
                        <a:rPr lang="de-DE" sz="800" dirty="0">
                          <a:latin typeface="Lato" charset="0"/>
                          <a:ea typeface="Lato" charset="0"/>
                          <a:cs typeface="Lato" charset="0"/>
                        </a:rPr>
                        <a:t>2002</a:t>
                      </a:r>
                    </a:p>
                  </a:txBody>
                  <a:tcPr anchor="ctr">
                    <a:solidFill>
                      <a:srgbClr val="4590C5"/>
                    </a:solidFill>
                  </a:tcPr>
                </a:tc>
                <a:tc>
                  <a:txBody>
                    <a:bodyPr/>
                    <a:lstStyle/>
                    <a:p>
                      <a:pPr algn="ctr"/>
                      <a:r>
                        <a:rPr lang="de-DE" sz="800" dirty="0">
                          <a:latin typeface="Lato" charset="0"/>
                          <a:ea typeface="Lato" charset="0"/>
                          <a:cs typeface="Lato" charset="0"/>
                        </a:rPr>
                        <a:t>2007</a:t>
                      </a:r>
                    </a:p>
                  </a:txBody>
                  <a:tcPr anchor="ctr">
                    <a:solidFill>
                      <a:srgbClr val="4590C5"/>
                    </a:solidFill>
                  </a:tcPr>
                </a:tc>
                <a:tc>
                  <a:txBody>
                    <a:bodyPr/>
                    <a:lstStyle/>
                    <a:p>
                      <a:pPr algn="ctr"/>
                      <a:r>
                        <a:rPr lang="de-DE" sz="800" dirty="0">
                          <a:latin typeface="Lato" charset="0"/>
                          <a:ea typeface="Lato" charset="0"/>
                          <a:cs typeface="Lato" charset="0"/>
                        </a:rPr>
                        <a:t>2012</a:t>
                      </a:r>
                    </a:p>
                  </a:txBody>
                  <a:tcPr anchor="ctr">
                    <a:solidFill>
                      <a:srgbClr val="4590C5"/>
                    </a:solidFill>
                  </a:tcPr>
                </a:tc>
                <a:tc>
                  <a:txBody>
                    <a:bodyPr/>
                    <a:lstStyle/>
                    <a:p>
                      <a:pPr algn="ctr"/>
                      <a:r>
                        <a:rPr lang="de-DE" sz="800" dirty="0">
                          <a:latin typeface="Lato" charset="0"/>
                          <a:ea typeface="Lato" charset="0"/>
                          <a:cs typeface="Lato" charset="0"/>
                        </a:rPr>
                        <a:t>2017</a:t>
                      </a:r>
                    </a:p>
                  </a:txBody>
                  <a:tcPr anchor="ctr">
                    <a:solidFill>
                      <a:srgbClr val="4590C5"/>
                    </a:solidFill>
                  </a:tcPr>
                </a:tc>
                <a:tc>
                  <a:txBody>
                    <a:bodyPr/>
                    <a:lstStyle/>
                    <a:p>
                      <a:pPr algn="ctr"/>
                      <a:r>
                        <a:rPr lang="de-DE" sz="800" dirty="0">
                          <a:latin typeface="Lato" charset="0"/>
                          <a:ea typeface="Lato" charset="0"/>
                          <a:cs typeface="Lato" charset="0"/>
                        </a:rPr>
                        <a:t>2023</a:t>
                      </a:r>
                    </a:p>
                  </a:txBody>
                  <a:tcPr anchor="ctr">
                    <a:solidFill>
                      <a:srgbClr val="4590C5"/>
                    </a:solidFill>
                  </a:tcPr>
                </a:tc>
                <a:extLst>
                  <a:ext uri="{0D108BD9-81ED-4DB2-BD59-A6C34878D82A}">
                    <a16:rowId xmlns:a16="http://schemas.microsoft.com/office/drawing/2014/main" val="10000"/>
                  </a:ext>
                </a:extLst>
              </a:tr>
              <a:tr h="601407">
                <a:tc>
                  <a:txBody>
                    <a:bodyPr/>
                    <a:lstStyle/>
                    <a:p>
                      <a:pPr algn="ctr"/>
                      <a:endParaRPr lang="de-DE" sz="800" dirty="0">
                        <a:latin typeface="Lato" charset="0"/>
                        <a:ea typeface="Lato" charset="0"/>
                        <a:cs typeface="Lato" charset="0"/>
                      </a:endParaRPr>
                    </a:p>
                  </a:txBody>
                  <a:tcPr anchor="ctr">
                    <a:solidFill>
                      <a:schemeClr val="bg1"/>
                    </a:solidFill>
                  </a:tcPr>
                </a:tc>
                <a:tc>
                  <a:txBody>
                    <a:bodyPr/>
                    <a:lstStyle/>
                    <a:p>
                      <a:pPr algn="ctr"/>
                      <a:r>
                        <a:rPr lang="de-DE" sz="800" dirty="0">
                          <a:latin typeface="Lato" charset="0"/>
                          <a:ea typeface="Lato" charset="0"/>
                          <a:cs typeface="Lato" charset="0"/>
                        </a:rPr>
                        <a:t>10,0</a:t>
                      </a:r>
                    </a:p>
                  </a:txBody>
                  <a:tcPr anchor="ctr"/>
                </a:tc>
                <a:tc>
                  <a:txBody>
                    <a:bodyPr/>
                    <a:lstStyle/>
                    <a:p>
                      <a:pPr algn="ctr"/>
                      <a:r>
                        <a:rPr lang="de-DE" sz="800" dirty="0">
                          <a:latin typeface="Lato" charset="0"/>
                          <a:ea typeface="Lato" charset="0"/>
                          <a:cs typeface="Lato" charset="0"/>
                        </a:rPr>
                        <a:t>8,3</a:t>
                      </a:r>
                    </a:p>
                  </a:txBody>
                  <a:tcPr anchor="ctr"/>
                </a:tc>
                <a:tc>
                  <a:txBody>
                    <a:bodyPr/>
                    <a:lstStyle/>
                    <a:p>
                      <a:pPr algn="ctr"/>
                      <a:r>
                        <a:rPr lang="de-DE" sz="800" dirty="0">
                          <a:latin typeface="Lato" charset="0"/>
                          <a:ea typeface="Lato" charset="0"/>
                          <a:cs typeface="Lato" charset="0"/>
                        </a:rPr>
                        <a:t>8,9</a:t>
                      </a:r>
                    </a:p>
                  </a:txBody>
                  <a:tcPr anchor="ctr"/>
                </a:tc>
                <a:tc>
                  <a:txBody>
                    <a:bodyPr/>
                    <a:lstStyle/>
                    <a:p>
                      <a:pPr algn="ctr"/>
                      <a:r>
                        <a:rPr lang="de-DE" sz="800" dirty="0">
                          <a:latin typeface="Lato" charset="0"/>
                          <a:ea typeface="Lato" charset="0"/>
                          <a:cs typeface="Lato" charset="0"/>
                        </a:rPr>
                        <a:t>9,1</a:t>
                      </a:r>
                    </a:p>
                  </a:txBody>
                  <a:tcPr anchor="ctr"/>
                </a:tc>
                <a:tc>
                  <a:txBody>
                    <a:bodyPr/>
                    <a:lstStyle/>
                    <a:p>
                      <a:pPr algn="ctr"/>
                      <a:r>
                        <a:rPr lang="de-DE" sz="800" dirty="0">
                          <a:latin typeface="Lato" charset="0"/>
                          <a:ea typeface="Lato" charset="0"/>
                          <a:cs typeface="Lato" charset="0"/>
                        </a:rPr>
                        <a:t>10,0</a:t>
                      </a:r>
                    </a:p>
                  </a:txBody>
                  <a:tcPr anchor="ctr"/>
                </a:tc>
                <a:tc>
                  <a:txBody>
                    <a:bodyPr/>
                    <a:lstStyle/>
                    <a:p>
                      <a:pPr algn="ctr"/>
                      <a:r>
                        <a:rPr lang="de-DE" sz="800" dirty="0">
                          <a:latin typeface="Lato" charset="0"/>
                          <a:ea typeface="Lato" charset="0"/>
                          <a:cs typeface="Lato" charset="0"/>
                        </a:rPr>
                        <a:t>8,9</a:t>
                      </a:r>
                    </a:p>
                  </a:txBody>
                  <a:tcPr anchor="ctr"/>
                </a:tc>
                <a:extLst>
                  <a:ext uri="{0D108BD9-81ED-4DB2-BD59-A6C34878D82A}">
                    <a16:rowId xmlns:a16="http://schemas.microsoft.com/office/drawing/2014/main" val="10001"/>
                  </a:ext>
                </a:extLst>
              </a:tr>
              <a:tr h="601407">
                <a:tc>
                  <a:txBody>
                    <a:bodyPr/>
                    <a:lstStyle/>
                    <a:p>
                      <a:pPr algn="ctr"/>
                      <a:endParaRPr lang="de-DE" sz="800" dirty="0">
                        <a:latin typeface="Lato" charset="0"/>
                        <a:ea typeface="Lato" charset="0"/>
                        <a:cs typeface="Lato" charset="0"/>
                      </a:endParaRPr>
                    </a:p>
                  </a:txBody>
                  <a:tcPr anchor="ctr">
                    <a:solidFill>
                      <a:schemeClr val="bg1"/>
                    </a:solidFill>
                  </a:tcPr>
                </a:tc>
                <a:tc>
                  <a:txBody>
                    <a:bodyPr/>
                    <a:lstStyle/>
                    <a:p>
                      <a:pPr algn="ctr"/>
                      <a:r>
                        <a:rPr lang="de-DE" sz="800" dirty="0">
                          <a:latin typeface="Lato" charset="0"/>
                          <a:ea typeface="Lato" charset="0"/>
                          <a:cs typeface="Lato" charset="0"/>
                        </a:rPr>
                        <a:t>39,0</a:t>
                      </a:r>
                    </a:p>
                  </a:txBody>
                  <a:tcPr anchor="ctr"/>
                </a:tc>
                <a:tc>
                  <a:txBody>
                    <a:bodyPr/>
                    <a:lstStyle/>
                    <a:p>
                      <a:pPr algn="ctr"/>
                      <a:r>
                        <a:rPr lang="de-DE" sz="800" dirty="0">
                          <a:latin typeface="Lato" charset="0"/>
                          <a:ea typeface="Lato" charset="0"/>
                          <a:cs typeface="Lato" charset="0"/>
                        </a:rPr>
                        <a:t>39,4</a:t>
                      </a:r>
                    </a:p>
                  </a:txBody>
                  <a:tcPr anchor="ctr"/>
                </a:tc>
                <a:tc>
                  <a:txBody>
                    <a:bodyPr/>
                    <a:lstStyle/>
                    <a:p>
                      <a:pPr algn="ctr"/>
                      <a:r>
                        <a:rPr lang="de-DE" sz="800" dirty="0">
                          <a:latin typeface="Lato" charset="0"/>
                          <a:ea typeface="Lato" charset="0"/>
                          <a:cs typeface="Lato" charset="0"/>
                        </a:rPr>
                        <a:t>40,5</a:t>
                      </a:r>
                    </a:p>
                  </a:txBody>
                  <a:tcPr anchor="ctr"/>
                </a:tc>
                <a:tc>
                  <a:txBody>
                    <a:bodyPr/>
                    <a:lstStyle/>
                    <a:p>
                      <a:pPr algn="ctr"/>
                      <a:r>
                        <a:rPr lang="de-DE" sz="800" dirty="0">
                          <a:latin typeface="Lato" charset="0"/>
                          <a:ea typeface="Lato" charset="0"/>
                          <a:cs typeface="Lato" charset="0"/>
                        </a:rPr>
                        <a:t>38,7</a:t>
                      </a:r>
                    </a:p>
                  </a:txBody>
                  <a:tcPr anchor="ctr"/>
                </a:tc>
                <a:tc>
                  <a:txBody>
                    <a:bodyPr/>
                    <a:lstStyle/>
                    <a:p>
                      <a:pPr algn="ctr"/>
                      <a:r>
                        <a:rPr lang="de-DE" sz="800" dirty="0">
                          <a:latin typeface="Lato" charset="0"/>
                          <a:ea typeface="Lato" charset="0"/>
                          <a:cs typeface="Lato" charset="0"/>
                        </a:rPr>
                        <a:t>36,1</a:t>
                      </a:r>
                    </a:p>
                  </a:txBody>
                  <a:tcPr anchor="ctr"/>
                </a:tc>
                <a:tc>
                  <a:txBody>
                    <a:bodyPr/>
                    <a:lstStyle/>
                    <a:p>
                      <a:pPr algn="ctr"/>
                      <a:r>
                        <a:rPr lang="de-DE" sz="800" dirty="0">
                          <a:latin typeface="Lato" charset="0"/>
                          <a:ea typeface="Lato" charset="0"/>
                          <a:cs typeface="Lato" charset="0"/>
                        </a:rPr>
                        <a:t>27,5</a:t>
                      </a:r>
                    </a:p>
                  </a:txBody>
                  <a:tcPr anchor="ctr"/>
                </a:tc>
                <a:extLst>
                  <a:ext uri="{0D108BD9-81ED-4DB2-BD59-A6C34878D82A}">
                    <a16:rowId xmlns:a16="http://schemas.microsoft.com/office/drawing/2014/main" val="10002"/>
                  </a:ext>
                </a:extLst>
              </a:tr>
              <a:tr h="601407">
                <a:tc>
                  <a:txBody>
                    <a:bodyPr/>
                    <a:lstStyle/>
                    <a:p>
                      <a:pPr algn="ctr"/>
                      <a:endParaRPr lang="de-DE" sz="800" dirty="0">
                        <a:latin typeface="Lato" charset="0"/>
                        <a:ea typeface="Lato" charset="0"/>
                        <a:cs typeface="Lato" charset="0"/>
                      </a:endParaRPr>
                    </a:p>
                  </a:txBody>
                  <a:tcPr anchor="ctr">
                    <a:solidFill>
                      <a:schemeClr val="bg1"/>
                    </a:solidFill>
                  </a:tcPr>
                </a:tc>
                <a:tc>
                  <a:txBody>
                    <a:bodyPr/>
                    <a:lstStyle/>
                    <a:p>
                      <a:pPr algn="ctr"/>
                      <a:r>
                        <a:rPr lang="de-DE" sz="800" dirty="0">
                          <a:latin typeface="Lato" charset="0"/>
                          <a:ea typeface="Lato" charset="0"/>
                          <a:cs typeface="Lato" charset="0"/>
                        </a:rPr>
                        <a:t>8,9</a:t>
                      </a:r>
                    </a:p>
                  </a:txBody>
                  <a:tcPr anchor="ctr"/>
                </a:tc>
                <a:tc>
                  <a:txBody>
                    <a:bodyPr/>
                    <a:lstStyle/>
                    <a:p>
                      <a:pPr algn="ctr"/>
                      <a:r>
                        <a:rPr lang="de-DE" sz="800" dirty="0">
                          <a:latin typeface="Lato" charset="0"/>
                          <a:ea typeface="Lato" charset="0"/>
                          <a:cs typeface="Lato" charset="0"/>
                        </a:rPr>
                        <a:t>10,4</a:t>
                      </a:r>
                    </a:p>
                  </a:txBody>
                  <a:tcPr anchor="ctr"/>
                </a:tc>
                <a:tc>
                  <a:txBody>
                    <a:bodyPr/>
                    <a:lstStyle/>
                    <a:p>
                      <a:pPr algn="ctr"/>
                      <a:r>
                        <a:rPr lang="de-DE" sz="800" dirty="0">
                          <a:latin typeface="Lato" charset="0"/>
                          <a:ea typeface="Lato" charset="0"/>
                          <a:cs typeface="Lato" charset="0"/>
                        </a:rPr>
                        <a:t>10,8</a:t>
                      </a:r>
                    </a:p>
                  </a:txBody>
                  <a:tcPr anchor="ctr"/>
                </a:tc>
                <a:tc>
                  <a:txBody>
                    <a:bodyPr/>
                    <a:lstStyle/>
                    <a:p>
                      <a:pPr algn="ctr"/>
                      <a:r>
                        <a:rPr lang="de-DE" sz="800" dirty="0">
                          <a:latin typeface="Lato" charset="0"/>
                          <a:ea typeface="Lato" charset="0"/>
                          <a:cs typeface="Lato" charset="0"/>
                        </a:rPr>
                        <a:t>11,3</a:t>
                      </a:r>
                    </a:p>
                  </a:txBody>
                  <a:tcPr anchor="ctr"/>
                </a:tc>
                <a:tc>
                  <a:txBody>
                    <a:bodyPr/>
                    <a:lstStyle/>
                    <a:p>
                      <a:pPr algn="ctr"/>
                      <a:r>
                        <a:rPr lang="de-DE" sz="800" dirty="0">
                          <a:latin typeface="Lato" charset="0"/>
                          <a:ea typeface="Lato" charset="0"/>
                          <a:cs typeface="Lato" charset="0"/>
                        </a:rPr>
                        <a:t>12,4</a:t>
                      </a:r>
                    </a:p>
                  </a:txBody>
                  <a:tcPr anchor="ctr"/>
                </a:tc>
                <a:tc>
                  <a:txBody>
                    <a:bodyPr/>
                    <a:lstStyle/>
                    <a:p>
                      <a:pPr algn="ctr"/>
                      <a:r>
                        <a:rPr lang="de-DE" sz="800" dirty="0">
                          <a:latin typeface="Lato" charset="0"/>
                          <a:ea typeface="Lato" charset="0"/>
                          <a:cs typeface="Lato" charset="0"/>
                        </a:rPr>
                        <a:t>13,1</a:t>
                      </a:r>
                    </a:p>
                  </a:txBody>
                  <a:tcPr anchor="ctr"/>
                </a:tc>
                <a:extLst>
                  <a:ext uri="{0D108BD9-81ED-4DB2-BD59-A6C34878D82A}">
                    <a16:rowId xmlns:a16="http://schemas.microsoft.com/office/drawing/2014/main" val="10003"/>
                  </a:ext>
                </a:extLst>
              </a:tr>
              <a:tr h="601407">
                <a:tc>
                  <a:txBody>
                    <a:bodyPr/>
                    <a:lstStyle/>
                    <a:p>
                      <a:pPr algn="ctr"/>
                      <a:r>
                        <a:rPr lang="de-DE" sz="800" b="1" dirty="0">
                          <a:solidFill>
                            <a:schemeClr val="bg1"/>
                          </a:solidFill>
                          <a:latin typeface="Lato" charset="0"/>
                          <a:ea typeface="Lato" charset="0"/>
                          <a:cs typeface="Lato" charset="0"/>
                        </a:rPr>
                        <a:t>Gesamt</a:t>
                      </a:r>
                      <a:r>
                        <a:rPr lang="de-DE" sz="800" b="1" baseline="0" dirty="0">
                          <a:solidFill>
                            <a:schemeClr val="bg1"/>
                          </a:solidFill>
                          <a:latin typeface="Lato" charset="0"/>
                          <a:ea typeface="Lato" charset="0"/>
                          <a:cs typeface="Lato" charset="0"/>
                        </a:rPr>
                        <a:t> i</a:t>
                      </a:r>
                      <a:r>
                        <a:rPr lang="de-DE" sz="800" b="1" dirty="0">
                          <a:solidFill>
                            <a:schemeClr val="bg1"/>
                          </a:solidFill>
                          <a:latin typeface="Lato" charset="0"/>
                          <a:ea typeface="Lato" charset="0"/>
                          <a:cs typeface="Lato" charset="0"/>
                        </a:rPr>
                        <a:t>n kg Schlachtgewicht pro Kopf</a:t>
                      </a:r>
                    </a:p>
                  </a:txBody>
                  <a:tcPr anchor="ctr">
                    <a:solidFill>
                      <a:srgbClr val="0B4B91"/>
                    </a:solidFill>
                  </a:tcPr>
                </a:tc>
                <a:tc>
                  <a:txBody>
                    <a:bodyPr/>
                    <a:lstStyle/>
                    <a:p>
                      <a:pPr algn="ctr"/>
                      <a:r>
                        <a:rPr lang="de-DE" sz="800" b="1" dirty="0">
                          <a:solidFill>
                            <a:schemeClr val="bg1"/>
                          </a:solidFill>
                          <a:latin typeface="Lato" charset="0"/>
                          <a:ea typeface="Lato" charset="0"/>
                          <a:cs typeface="Lato" charset="0"/>
                        </a:rPr>
                        <a:t>60,8</a:t>
                      </a:r>
                    </a:p>
                  </a:txBody>
                  <a:tcPr anchor="ctr">
                    <a:solidFill>
                      <a:srgbClr val="0B4B91"/>
                    </a:solidFill>
                  </a:tcPr>
                </a:tc>
                <a:tc>
                  <a:txBody>
                    <a:bodyPr/>
                    <a:lstStyle/>
                    <a:p>
                      <a:pPr algn="ctr"/>
                      <a:r>
                        <a:rPr lang="de-DE" sz="800" b="1" dirty="0">
                          <a:solidFill>
                            <a:schemeClr val="bg1"/>
                          </a:solidFill>
                          <a:latin typeface="Lato" charset="0"/>
                          <a:ea typeface="Lato" charset="0"/>
                          <a:cs typeface="Lato" charset="0"/>
                        </a:rPr>
                        <a:t>60,4</a:t>
                      </a:r>
                    </a:p>
                  </a:txBody>
                  <a:tcPr anchor="ctr">
                    <a:solidFill>
                      <a:srgbClr val="0B4B91"/>
                    </a:solidFill>
                  </a:tcPr>
                </a:tc>
                <a:tc>
                  <a:txBody>
                    <a:bodyPr/>
                    <a:lstStyle/>
                    <a:p>
                      <a:pPr algn="ctr"/>
                      <a:r>
                        <a:rPr lang="de-DE" sz="800" b="1" dirty="0">
                          <a:solidFill>
                            <a:schemeClr val="bg1"/>
                          </a:solidFill>
                          <a:latin typeface="Lato" charset="0"/>
                          <a:ea typeface="Lato" charset="0"/>
                          <a:cs typeface="Lato" charset="0"/>
                        </a:rPr>
                        <a:t>62,4</a:t>
                      </a:r>
                    </a:p>
                  </a:txBody>
                  <a:tcPr anchor="ctr">
                    <a:solidFill>
                      <a:srgbClr val="0B4B91"/>
                    </a:solidFill>
                  </a:tcPr>
                </a:tc>
                <a:tc>
                  <a:txBody>
                    <a:bodyPr/>
                    <a:lstStyle/>
                    <a:p>
                      <a:pPr algn="ctr"/>
                      <a:r>
                        <a:rPr lang="de-DE" sz="800" b="1" dirty="0">
                          <a:solidFill>
                            <a:schemeClr val="bg1"/>
                          </a:solidFill>
                          <a:latin typeface="Lato" charset="0"/>
                          <a:ea typeface="Lato" charset="0"/>
                          <a:cs typeface="Lato" charset="0"/>
                        </a:rPr>
                        <a:t>60,9</a:t>
                      </a:r>
                    </a:p>
                  </a:txBody>
                  <a:tcPr anchor="ctr">
                    <a:solidFill>
                      <a:srgbClr val="0B4B91"/>
                    </a:solidFill>
                  </a:tcPr>
                </a:tc>
                <a:tc>
                  <a:txBody>
                    <a:bodyPr/>
                    <a:lstStyle/>
                    <a:p>
                      <a:pPr algn="ctr"/>
                      <a:r>
                        <a:rPr lang="de-DE" sz="800" b="1" dirty="0">
                          <a:solidFill>
                            <a:schemeClr val="bg1"/>
                          </a:solidFill>
                          <a:latin typeface="Lato" charset="0"/>
                          <a:ea typeface="Lato" charset="0"/>
                          <a:cs typeface="Lato" charset="0"/>
                        </a:rPr>
                        <a:t>60,0</a:t>
                      </a:r>
                    </a:p>
                  </a:txBody>
                  <a:tcPr anchor="ctr">
                    <a:solidFill>
                      <a:srgbClr val="0B4B91"/>
                    </a:solidFill>
                  </a:tcPr>
                </a:tc>
                <a:tc>
                  <a:txBody>
                    <a:bodyPr/>
                    <a:lstStyle/>
                    <a:p>
                      <a:pPr algn="ctr"/>
                      <a:r>
                        <a:rPr lang="de-DE" sz="800" b="1" dirty="0">
                          <a:solidFill>
                            <a:schemeClr val="bg1"/>
                          </a:solidFill>
                          <a:latin typeface="Lato" charset="0"/>
                          <a:ea typeface="Lato" charset="0"/>
                          <a:cs typeface="Lato" charset="0"/>
                        </a:rPr>
                        <a:t>51,6</a:t>
                      </a:r>
                    </a:p>
                  </a:txBody>
                  <a:tcPr anchor="ctr">
                    <a:solidFill>
                      <a:srgbClr val="0B4B91"/>
                    </a:solidFill>
                  </a:tcPr>
                </a:tc>
                <a:extLst>
                  <a:ext uri="{0D108BD9-81ED-4DB2-BD59-A6C34878D82A}">
                    <a16:rowId xmlns:a16="http://schemas.microsoft.com/office/drawing/2014/main" val="10004"/>
                  </a:ext>
                </a:extLst>
              </a:tr>
            </a:tbl>
          </a:graphicData>
        </a:graphic>
      </p:graphicFrame>
      <p:grpSp>
        <p:nvGrpSpPr>
          <p:cNvPr id="18" name="Gruppierung 17"/>
          <p:cNvGrpSpPr/>
          <p:nvPr/>
        </p:nvGrpSpPr>
        <p:grpSpPr>
          <a:xfrm>
            <a:off x="683568" y="1732776"/>
            <a:ext cx="1174234" cy="658326"/>
            <a:chOff x="24293" y="1492939"/>
            <a:chExt cx="1565642" cy="877767"/>
          </a:xfrm>
        </p:grpSpPr>
        <p:pic>
          <p:nvPicPr>
            <p:cNvPr id="2" name="Bild 1"/>
            <p:cNvPicPr>
              <a:picLocks noChangeAspect="1"/>
            </p:cNvPicPr>
            <p:nvPr/>
          </p:nvPicPr>
          <p:blipFill>
            <a:blip r:embed="rId5"/>
            <a:stretch>
              <a:fillRect/>
            </a:stretch>
          </p:blipFill>
          <p:spPr>
            <a:xfrm>
              <a:off x="469489" y="1899300"/>
              <a:ext cx="736404" cy="471406"/>
            </a:xfrm>
            <a:prstGeom prst="rect">
              <a:avLst/>
            </a:prstGeom>
          </p:spPr>
        </p:pic>
        <p:sp>
          <p:nvSpPr>
            <p:cNvPr id="13" name="Titel 1"/>
            <p:cNvSpPr txBox="1"/>
            <p:nvPr/>
          </p:nvSpPr>
          <p:spPr bwMode="auto">
            <a:xfrm>
              <a:off x="24293" y="1492939"/>
              <a:ext cx="1565642" cy="493725"/>
            </a:xfrm>
            <a:prstGeom prst="rect">
              <a:avLst/>
            </a:prstGeom>
            <a:noFill/>
          </p:spPr>
          <p:txBody>
            <a:bodyPr vert="horz" lIns="91440" tIns="45720" rIns="91440" bIns="45720" rtlCol="0" anchor="ctr">
              <a:noAutofit/>
            </a:bodyPr>
            <a:lstStyle>
              <a:lvl1pPr algn="l" defTabSz="914400">
                <a:spcBef>
                  <a:spcPts val="0"/>
                </a:spcBef>
                <a:buNone/>
                <a:defRPr sz="1600" b="1">
                  <a:solidFill>
                    <a:schemeClr val="bg1"/>
                  </a:solidFill>
                  <a:latin typeface="Segoe UI"/>
                  <a:ea typeface="Segoe UI"/>
                  <a:cs typeface="Segoe UI"/>
                </a:defRPr>
              </a:lvl1pPr>
            </a:lstStyle>
            <a:p>
              <a:pPr algn="ctr">
                <a:defRPr/>
              </a:pPr>
              <a:r>
                <a:rPr lang="de-DE" sz="800" dirty="0">
                  <a:solidFill>
                    <a:schemeClr val="tx1"/>
                  </a:solidFill>
                  <a:latin typeface="Lato" charset="0"/>
                  <a:ea typeface="Lato" charset="0"/>
                  <a:cs typeface="Lato" charset="0"/>
                </a:rPr>
                <a:t>Rind- und Kalbfleisch</a:t>
              </a:r>
            </a:p>
          </p:txBody>
        </p:sp>
      </p:grpSp>
      <p:grpSp>
        <p:nvGrpSpPr>
          <p:cNvPr id="7" name="Gruppierung 6"/>
          <p:cNvGrpSpPr/>
          <p:nvPr/>
        </p:nvGrpSpPr>
        <p:grpSpPr>
          <a:xfrm>
            <a:off x="683568" y="2319096"/>
            <a:ext cx="1246241" cy="643382"/>
            <a:chOff x="6021" y="2076213"/>
            <a:chExt cx="1661655" cy="857840"/>
          </a:xfrm>
        </p:grpSpPr>
        <p:pic>
          <p:nvPicPr>
            <p:cNvPr id="3" name="Bild 2"/>
            <p:cNvPicPr>
              <a:picLocks noChangeAspect="1"/>
            </p:cNvPicPr>
            <p:nvPr/>
          </p:nvPicPr>
          <p:blipFill>
            <a:blip r:embed="rId6"/>
            <a:stretch>
              <a:fillRect/>
            </a:stretch>
          </p:blipFill>
          <p:spPr>
            <a:xfrm>
              <a:off x="451218" y="2531447"/>
              <a:ext cx="730424" cy="402606"/>
            </a:xfrm>
            <a:prstGeom prst="rect">
              <a:avLst/>
            </a:prstGeom>
          </p:spPr>
        </p:pic>
        <p:sp>
          <p:nvSpPr>
            <p:cNvPr id="16" name="Titel 1"/>
            <p:cNvSpPr txBox="1"/>
            <p:nvPr/>
          </p:nvSpPr>
          <p:spPr bwMode="auto">
            <a:xfrm>
              <a:off x="6021" y="2076213"/>
              <a:ext cx="1661655" cy="486308"/>
            </a:xfrm>
            <a:prstGeom prst="rect">
              <a:avLst/>
            </a:prstGeom>
            <a:noFill/>
          </p:spPr>
          <p:txBody>
            <a:bodyPr vert="horz" lIns="91440" tIns="45720" rIns="91440" bIns="45720" rtlCol="0" anchor="ctr">
              <a:noAutofit/>
            </a:bodyPr>
            <a:lstStyle>
              <a:lvl1pPr algn="l" defTabSz="914400">
                <a:spcBef>
                  <a:spcPts val="0"/>
                </a:spcBef>
                <a:buNone/>
                <a:defRPr sz="1600" b="1">
                  <a:solidFill>
                    <a:schemeClr val="bg1"/>
                  </a:solidFill>
                  <a:latin typeface="Segoe UI"/>
                  <a:ea typeface="Segoe UI"/>
                  <a:cs typeface="Segoe UI"/>
                </a:defRPr>
              </a:lvl1pPr>
            </a:lstStyle>
            <a:p>
              <a:pPr algn="ctr">
                <a:defRPr/>
              </a:pPr>
              <a:r>
                <a:rPr lang="de-DE" sz="800" dirty="0">
                  <a:solidFill>
                    <a:schemeClr val="tx1"/>
                  </a:solidFill>
                  <a:latin typeface="Lato" charset="0"/>
                  <a:ea typeface="Lato" charset="0"/>
                  <a:cs typeface="Lato" charset="0"/>
                </a:rPr>
                <a:t>Schweinefleisch</a:t>
              </a:r>
            </a:p>
          </p:txBody>
        </p:sp>
      </p:grpSp>
      <p:grpSp>
        <p:nvGrpSpPr>
          <p:cNvPr id="6" name="Gruppierung 5"/>
          <p:cNvGrpSpPr/>
          <p:nvPr/>
        </p:nvGrpSpPr>
        <p:grpSpPr>
          <a:xfrm>
            <a:off x="683568" y="2962477"/>
            <a:ext cx="1246241" cy="591916"/>
            <a:chOff x="6021" y="2727533"/>
            <a:chExt cx="1661655" cy="789221"/>
          </a:xfrm>
        </p:grpSpPr>
        <p:pic>
          <p:nvPicPr>
            <p:cNvPr id="4" name="Bild 3"/>
            <p:cNvPicPr>
              <a:picLocks noChangeAspect="1"/>
            </p:cNvPicPr>
            <p:nvPr/>
          </p:nvPicPr>
          <p:blipFill>
            <a:blip r:embed="rId7"/>
            <a:stretch>
              <a:fillRect/>
            </a:stretch>
          </p:blipFill>
          <p:spPr>
            <a:xfrm>
              <a:off x="539552" y="3131197"/>
              <a:ext cx="456051" cy="385557"/>
            </a:xfrm>
            <a:prstGeom prst="rect">
              <a:avLst/>
            </a:prstGeom>
          </p:spPr>
        </p:pic>
        <p:sp>
          <p:nvSpPr>
            <p:cNvPr id="17" name="Titel 1"/>
            <p:cNvSpPr txBox="1"/>
            <p:nvPr/>
          </p:nvSpPr>
          <p:spPr bwMode="auto">
            <a:xfrm>
              <a:off x="6021" y="2727533"/>
              <a:ext cx="1661655" cy="486308"/>
            </a:xfrm>
            <a:prstGeom prst="rect">
              <a:avLst/>
            </a:prstGeom>
            <a:noFill/>
          </p:spPr>
          <p:txBody>
            <a:bodyPr vert="horz" lIns="91440" tIns="45720" rIns="91440" bIns="45720" rtlCol="0" anchor="ctr">
              <a:noAutofit/>
            </a:bodyPr>
            <a:lstStyle>
              <a:lvl1pPr algn="l" defTabSz="914400">
                <a:spcBef>
                  <a:spcPts val="0"/>
                </a:spcBef>
                <a:buNone/>
                <a:defRPr sz="1600" b="1">
                  <a:solidFill>
                    <a:schemeClr val="bg1"/>
                  </a:solidFill>
                  <a:latin typeface="Segoe UI"/>
                  <a:ea typeface="Segoe UI"/>
                  <a:cs typeface="Segoe UI"/>
                </a:defRPr>
              </a:lvl1pPr>
            </a:lstStyle>
            <a:p>
              <a:pPr algn="ctr">
                <a:defRPr/>
              </a:pPr>
              <a:r>
                <a:rPr lang="de-DE" sz="800" dirty="0">
                  <a:solidFill>
                    <a:schemeClr val="tx1"/>
                  </a:solidFill>
                  <a:latin typeface="Lato" charset="0"/>
                  <a:ea typeface="Lato" charset="0"/>
                  <a:cs typeface="Lato" charset="0"/>
                </a:rPr>
                <a:t>Geflügelfleisch</a:t>
              </a:r>
            </a:p>
          </p:txBody>
        </p:sp>
      </p:grpSp>
    </p:spTree>
    <p:extLst>
      <p:ext uri="{BB962C8B-B14F-4D97-AF65-F5344CB8AC3E}">
        <p14:creationId xmlns:p14="http://schemas.microsoft.com/office/powerpoint/2010/main" val="7436141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extfeld 2"/>
          <p:cNvSpPr txBox="1"/>
          <p:nvPr/>
        </p:nvSpPr>
        <p:spPr bwMode="auto">
          <a:xfrm>
            <a:off x="899592" y="1059582"/>
            <a:ext cx="7239796" cy="3240360"/>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lang="de-DE" sz="3200" b="1" dirty="0">
                <a:solidFill>
                  <a:srgbClr val="0B4B91"/>
                </a:solidFill>
                <a:latin typeface="Montserrat" charset="0"/>
                <a:ea typeface="Montserrat" charset="0"/>
                <a:cs typeface="Montserrat" charset="0"/>
              </a:rPr>
              <a:t>05.</a:t>
            </a:r>
          </a:p>
          <a:p>
            <a:pPr algn="ctr">
              <a:defRPr/>
            </a:pPr>
            <a:r>
              <a:rPr lang="de-DE" sz="3200" b="1" dirty="0">
                <a:solidFill>
                  <a:srgbClr val="0B4B91"/>
                </a:solidFill>
                <a:latin typeface="Montserrat" charset="0"/>
                <a:ea typeface="Montserrat" charset="0"/>
                <a:cs typeface="Montserrat" charset="0"/>
              </a:rPr>
              <a:t>Aber wenn jetzt so Vieles elektrisch gehen soll: </a:t>
            </a:r>
          </a:p>
          <a:p>
            <a:pPr algn="ctr">
              <a:defRPr/>
            </a:pPr>
            <a:endParaRPr lang="de-DE" sz="3200" b="1" dirty="0">
              <a:solidFill>
                <a:srgbClr val="0B4B91"/>
              </a:solidFill>
              <a:latin typeface="Montserrat" charset="0"/>
              <a:ea typeface="Montserrat" charset="0"/>
              <a:cs typeface="Montserrat" charset="0"/>
            </a:endParaRPr>
          </a:p>
          <a:p>
            <a:pPr algn="ctr">
              <a:defRPr/>
            </a:pPr>
            <a:r>
              <a:rPr lang="de-DE" sz="3200" b="1" dirty="0">
                <a:solidFill>
                  <a:srgbClr val="0B4B91"/>
                </a:solidFill>
                <a:latin typeface="Montserrat" charset="0"/>
                <a:ea typeface="Montserrat" charset="0"/>
                <a:cs typeface="Montserrat" charset="0"/>
              </a:rPr>
              <a:t>Wo kommt der ganze Strom her? </a:t>
            </a:r>
          </a:p>
        </p:txBody>
      </p:sp>
      <p:pic>
        <p:nvPicPr>
          <p:cNvPr id="4" name="Bild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8519059" y="195486"/>
            <a:ext cx="445429" cy="445429"/>
          </a:xfrm>
          <a:prstGeom prst="rect">
            <a:avLst/>
          </a:prstGeom>
        </p:spPr>
      </p:pic>
    </p:spTree>
    <p:extLst>
      <p:ext uri="{BB962C8B-B14F-4D97-AF65-F5344CB8AC3E}">
        <p14:creationId xmlns:p14="http://schemas.microsoft.com/office/powerpoint/2010/main" val="2686262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alpha val="59000"/>
          </a:schemeClr>
        </a:solidFill>
        <a:effectLst/>
      </p:bgPr>
    </p:bg>
    <p:spTree>
      <p:nvGrpSpPr>
        <p:cNvPr id="1" name=""/>
        <p:cNvGrpSpPr/>
        <p:nvPr/>
      </p:nvGrpSpPr>
      <p:grpSpPr>
        <a:xfrm>
          <a:off x="0" y="0"/>
          <a:ext cx="0" cy="0"/>
          <a:chOff x="0" y="0"/>
          <a:chExt cx="0" cy="0"/>
        </a:xfrm>
      </p:grpSpPr>
      <p:cxnSp>
        <p:nvCxnSpPr>
          <p:cNvPr id="15" name="Gerade Verbindung 14"/>
          <p:cNvCxnSpPr/>
          <p:nvPr/>
        </p:nvCxnSpPr>
        <p:spPr bwMode="auto">
          <a:xfrm>
            <a:off x="457200" y="843558"/>
            <a:ext cx="868680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6" name="Bild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8519059" y="195486"/>
            <a:ext cx="445429" cy="445429"/>
          </a:xfrm>
          <a:prstGeom prst="rect">
            <a:avLst/>
          </a:prstGeom>
        </p:spPr>
      </p:pic>
      <p:sp>
        <p:nvSpPr>
          <p:cNvPr id="17" name="Titel 1"/>
          <p:cNvSpPr txBox="1"/>
          <p:nvPr/>
        </p:nvSpPr>
        <p:spPr bwMode="auto">
          <a:xfrm>
            <a:off x="457200" y="123479"/>
            <a:ext cx="7211144" cy="720080"/>
          </a:xfrm>
          <a:prstGeom prst="rect">
            <a:avLst/>
          </a:prstGeom>
        </p:spPr>
        <p:txBody>
          <a:bodyPr/>
          <a:lstStyle>
            <a:lvl1pPr algn="l" defTabSz="685800">
              <a:lnSpc>
                <a:spcPts val="3000"/>
              </a:lnSpc>
              <a:spcBef>
                <a:spcPts val="0"/>
              </a:spcBef>
              <a:buNone/>
              <a:defRPr lang="en-US" sz="2800" b="1">
                <a:solidFill>
                  <a:schemeClr val="accent1"/>
                </a:solidFill>
                <a:latin typeface="+mj-lt"/>
                <a:ea typeface="+mj-ea"/>
                <a:cs typeface="+mj-cs"/>
              </a:defRPr>
            </a:lvl1pPr>
          </a:lstStyle>
          <a:p>
            <a:pPr>
              <a:lnSpc>
                <a:spcPct val="100000"/>
              </a:lnSpc>
              <a:defRPr/>
            </a:pPr>
            <a:r>
              <a:rPr lang="de-DE" sz="1800" dirty="0">
                <a:solidFill>
                  <a:srgbClr val="0B4B91"/>
                </a:solidFill>
                <a:latin typeface="Montserrat" charset="0"/>
                <a:ea typeface="Montserrat" charset="0"/>
                <a:cs typeface="Montserrat" charset="0"/>
              </a:rPr>
              <a:t>Wenn wir möglichst viel mit Strom machen, brauchen wir insgesamt weniger Energie: </a:t>
            </a:r>
          </a:p>
        </p:txBody>
      </p:sp>
      <p:sp>
        <p:nvSpPr>
          <p:cNvPr id="9" name="Textfeld 8"/>
          <p:cNvSpPr txBox="1"/>
          <p:nvPr/>
        </p:nvSpPr>
        <p:spPr bwMode="auto">
          <a:xfrm>
            <a:off x="6012160" y="1923678"/>
            <a:ext cx="2376264" cy="431403"/>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marL="342900" indent="-342900">
              <a:buFont typeface="ZapfDingbatsITC" charset="0"/>
              <a:buChar char="➤"/>
              <a:defRPr/>
            </a:pPr>
            <a:r>
              <a:rPr lang="de-DE" sz="1600" b="1" dirty="0">
                <a:solidFill>
                  <a:srgbClr val="0B4B91"/>
                </a:solidFill>
                <a:latin typeface="Montserrat" charset="0"/>
                <a:ea typeface="Montserrat" charset="0"/>
                <a:cs typeface="Montserrat" charset="0"/>
              </a:rPr>
              <a:t>Mehr Effizienz</a:t>
            </a:r>
          </a:p>
        </p:txBody>
      </p:sp>
      <p:sp>
        <p:nvSpPr>
          <p:cNvPr id="10" name="Textfeld 9"/>
          <p:cNvSpPr txBox="1"/>
          <p:nvPr/>
        </p:nvSpPr>
        <p:spPr bwMode="auto">
          <a:xfrm>
            <a:off x="6042127" y="3579862"/>
            <a:ext cx="2376264" cy="431403"/>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marL="342900" indent="-342900">
              <a:buFont typeface="ZapfDingbatsITC" charset="0"/>
              <a:buChar char="➤"/>
              <a:defRPr/>
            </a:pPr>
            <a:r>
              <a:rPr lang="de-DE" sz="1600" b="1" dirty="0">
                <a:solidFill>
                  <a:srgbClr val="0B4B91"/>
                </a:solidFill>
                <a:latin typeface="Montserrat" charset="0"/>
                <a:ea typeface="Montserrat" charset="0"/>
                <a:cs typeface="Montserrat" charset="0"/>
              </a:rPr>
              <a:t>Mehr Autarkie</a:t>
            </a:r>
          </a:p>
        </p:txBody>
      </p:sp>
      <p:sp>
        <p:nvSpPr>
          <p:cNvPr id="12" name="Rechteck 11"/>
          <p:cNvSpPr/>
          <p:nvPr/>
        </p:nvSpPr>
        <p:spPr>
          <a:xfrm>
            <a:off x="673224" y="1347614"/>
            <a:ext cx="4546848" cy="3108543"/>
          </a:xfrm>
          <a:prstGeom prst="rect">
            <a:avLst/>
          </a:prstGeom>
        </p:spPr>
        <p:txBody>
          <a:bodyPr wrap="square">
            <a:spAutoFit/>
          </a:bodyPr>
          <a:lstStyle/>
          <a:p>
            <a:pPr marL="285750" indent="-285750">
              <a:buFont typeface="Arial" charset="0"/>
              <a:buChar char="•"/>
              <a:defRPr/>
            </a:pPr>
            <a:r>
              <a:rPr lang="de-DE" sz="1400" dirty="0">
                <a:latin typeface="Lato"/>
                <a:ea typeface="Lato"/>
                <a:cs typeface="Lato"/>
              </a:rPr>
              <a:t>Umwandlungsverluste („Abwärme") in fossilen Kraftwerken (Wirkungsgrad 40-50 %) und Verbrennungsmotoren (Wirkungsgrad 25-30 %) entfallen. </a:t>
            </a:r>
            <a:endParaRPr lang="de-DE" sz="1400" dirty="0"/>
          </a:p>
          <a:p>
            <a:pPr marL="285750" indent="-285750">
              <a:buFont typeface="Arial" charset="0"/>
              <a:buChar char="•"/>
              <a:defRPr/>
            </a:pPr>
            <a:endParaRPr lang="de-DE" sz="1400" dirty="0">
              <a:latin typeface="Lato"/>
              <a:ea typeface="Lato"/>
              <a:cs typeface="Lato"/>
            </a:endParaRPr>
          </a:p>
          <a:p>
            <a:pPr marL="285750" indent="-285750">
              <a:buFont typeface="Arial" charset="0"/>
              <a:buChar char="•"/>
              <a:defRPr/>
            </a:pPr>
            <a:r>
              <a:rPr lang="de-DE" sz="1400" dirty="0">
                <a:latin typeface="Lato"/>
                <a:ea typeface="Lato"/>
                <a:cs typeface="Lato"/>
              </a:rPr>
              <a:t>Durch Wärmepumpen gewinnen wir 3-4 mal so viel Wärme, wie wir Strom für ihren Betrieb erzeugen müssen.  </a:t>
            </a:r>
            <a:endParaRPr lang="de-DE" sz="1400" dirty="0"/>
          </a:p>
          <a:p>
            <a:pPr marL="285750" indent="-285750">
              <a:buFont typeface="Arial" charset="0"/>
              <a:buChar char="•"/>
              <a:defRPr/>
            </a:pPr>
            <a:endParaRPr lang="de-DE" sz="1400" dirty="0">
              <a:latin typeface="Lato" charset="0"/>
              <a:ea typeface="Lato" charset="0"/>
              <a:cs typeface="Lato" charset="0"/>
            </a:endParaRPr>
          </a:p>
          <a:p>
            <a:pPr marL="285750" indent="-285750">
              <a:buFont typeface="Arial" charset="0"/>
              <a:buChar char="•"/>
              <a:defRPr/>
            </a:pPr>
            <a:r>
              <a:rPr lang="de-DE" sz="1400" dirty="0">
                <a:latin typeface="Lato" charset="0"/>
                <a:ea typeface="Lato" charset="0"/>
                <a:cs typeface="Lato" charset="0"/>
              </a:rPr>
              <a:t>Import von Kohle/Gas/Öl entfällt. </a:t>
            </a:r>
          </a:p>
          <a:p>
            <a:pPr marL="285750" indent="-285750">
              <a:buFont typeface="Arial" charset="0"/>
              <a:buChar char="•"/>
              <a:defRPr/>
            </a:pPr>
            <a:endParaRPr lang="de-DE" sz="1400" dirty="0">
              <a:latin typeface="Lato" charset="0"/>
              <a:ea typeface="Lato" charset="0"/>
              <a:cs typeface="Lato" charset="0"/>
            </a:endParaRPr>
          </a:p>
          <a:p>
            <a:pPr marL="285750" indent="-285750">
              <a:buFont typeface="Arial" charset="0"/>
              <a:buChar char="•"/>
              <a:defRPr/>
            </a:pPr>
            <a:r>
              <a:rPr lang="de-DE" sz="1400" dirty="0">
                <a:latin typeface="Lato" charset="0"/>
                <a:ea typeface="Lato" charset="0"/>
                <a:cs typeface="Lato" charset="0"/>
              </a:rPr>
              <a:t>Strom kann „hausgemacht“ sein. </a:t>
            </a:r>
          </a:p>
          <a:p>
            <a:pPr marL="285750" indent="-285750">
              <a:buFont typeface="Arial" charset="0"/>
              <a:buChar char="•"/>
              <a:defRPr/>
            </a:pPr>
            <a:endParaRPr lang="de-DE" sz="1400" dirty="0">
              <a:latin typeface="Lato" charset="0"/>
              <a:ea typeface="Lato" charset="0"/>
              <a:cs typeface="Lato" charset="0"/>
            </a:endParaRPr>
          </a:p>
          <a:p>
            <a:pPr marL="285750" indent="-285750">
              <a:buFont typeface="Arial" charset="0"/>
              <a:buChar char="•"/>
              <a:defRPr/>
            </a:pPr>
            <a:r>
              <a:rPr lang="de-DE" sz="1400" dirty="0">
                <a:latin typeface="Lato" charset="0"/>
                <a:ea typeface="Lato" charset="0"/>
                <a:cs typeface="Lato" charset="0"/>
              </a:rPr>
              <a:t>Das macht unser Land unabhängiger.</a:t>
            </a:r>
          </a:p>
        </p:txBody>
      </p:sp>
    </p:spTree>
    <p:extLst>
      <p:ext uri="{BB962C8B-B14F-4D97-AF65-F5344CB8AC3E}">
        <p14:creationId xmlns:p14="http://schemas.microsoft.com/office/powerpoint/2010/main" val="70050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alpha val="59000"/>
          </a:schemeClr>
        </a:solidFill>
        <a:effectLst/>
      </p:bgPr>
    </p:bg>
    <p:spTree>
      <p:nvGrpSpPr>
        <p:cNvPr id="1" name=""/>
        <p:cNvGrpSpPr/>
        <p:nvPr/>
      </p:nvGrpSpPr>
      <p:grpSpPr>
        <a:xfrm>
          <a:off x="0" y="0"/>
          <a:ext cx="0" cy="0"/>
          <a:chOff x="0" y="0"/>
          <a:chExt cx="0" cy="0"/>
        </a:xfrm>
      </p:grpSpPr>
      <p:cxnSp>
        <p:nvCxnSpPr>
          <p:cNvPr id="15" name="Gerade Verbindung 14"/>
          <p:cNvCxnSpPr/>
          <p:nvPr/>
        </p:nvCxnSpPr>
        <p:spPr bwMode="auto">
          <a:xfrm>
            <a:off x="457200" y="843558"/>
            <a:ext cx="868680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6" name="Bild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8519059" y="195486"/>
            <a:ext cx="445429" cy="445429"/>
          </a:xfrm>
          <a:prstGeom prst="rect">
            <a:avLst/>
          </a:prstGeom>
        </p:spPr>
      </p:pic>
      <p:sp>
        <p:nvSpPr>
          <p:cNvPr id="17" name="Titel 1"/>
          <p:cNvSpPr txBox="1"/>
          <p:nvPr/>
        </p:nvSpPr>
        <p:spPr bwMode="auto">
          <a:xfrm>
            <a:off x="457200" y="123479"/>
            <a:ext cx="7211144" cy="720080"/>
          </a:xfrm>
          <a:prstGeom prst="rect">
            <a:avLst/>
          </a:prstGeom>
        </p:spPr>
        <p:txBody>
          <a:bodyPr/>
          <a:lstStyle>
            <a:lvl1pPr algn="l" defTabSz="685800">
              <a:lnSpc>
                <a:spcPts val="3000"/>
              </a:lnSpc>
              <a:spcBef>
                <a:spcPts val="0"/>
              </a:spcBef>
              <a:buNone/>
              <a:defRPr lang="en-US" sz="2800" b="1">
                <a:solidFill>
                  <a:schemeClr val="accent1"/>
                </a:solidFill>
                <a:latin typeface="+mj-lt"/>
                <a:ea typeface="+mj-ea"/>
                <a:cs typeface="+mj-cs"/>
              </a:defRPr>
            </a:lvl1pPr>
          </a:lstStyle>
          <a:p>
            <a:pPr>
              <a:lnSpc>
                <a:spcPct val="100000"/>
              </a:lnSpc>
              <a:defRPr/>
            </a:pPr>
            <a:r>
              <a:rPr lang="de-DE" sz="1800" dirty="0">
                <a:solidFill>
                  <a:srgbClr val="0B4B91"/>
                </a:solidFill>
                <a:latin typeface="Montserrat" charset="0"/>
                <a:ea typeface="Montserrat" charset="0"/>
                <a:cs typeface="Montserrat" charset="0"/>
              </a:rPr>
              <a:t>Soviel Strom erneuerbar? </a:t>
            </a:r>
          </a:p>
          <a:p>
            <a:pPr>
              <a:lnSpc>
                <a:spcPct val="100000"/>
              </a:lnSpc>
              <a:defRPr/>
            </a:pPr>
            <a:r>
              <a:rPr lang="de-DE" sz="1800" dirty="0">
                <a:solidFill>
                  <a:srgbClr val="0B4B91"/>
                </a:solidFill>
                <a:latin typeface="Montserrat" charset="0"/>
                <a:ea typeface="Montserrat" charset="0"/>
                <a:cs typeface="Montserrat" charset="0"/>
              </a:rPr>
              <a:t>Das verbraucht doch zu viel Fläche!</a:t>
            </a:r>
          </a:p>
        </p:txBody>
      </p:sp>
      <p:sp>
        <p:nvSpPr>
          <p:cNvPr id="2" name="Rechteck 1"/>
          <p:cNvSpPr/>
          <p:nvPr/>
        </p:nvSpPr>
        <p:spPr>
          <a:xfrm>
            <a:off x="673224" y="1419622"/>
            <a:ext cx="7859216" cy="2785378"/>
          </a:xfrm>
          <a:prstGeom prst="rect">
            <a:avLst/>
          </a:prstGeom>
        </p:spPr>
        <p:txBody>
          <a:bodyPr wrap="square">
            <a:spAutoFit/>
          </a:bodyPr>
          <a:lstStyle/>
          <a:p>
            <a:pPr>
              <a:defRPr/>
            </a:pPr>
            <a:r>
              <a:rPr lang="de-DE" sz="1400" dirty="0">
                <a:latin typeface="Lato" charset="0"/>
                <a:ea typeface="Lato" charset="0"/>
                <a:cs typeface="Lato" charset="0"/>
              </a:rPr>
              <a:t>Es kommt darauf an, wieviel Energie wir </a:t>
            </a:r>
            <a:br>
              <a:rPr lang="de-DE" sz="1400" dirty="0">
                <a:latin typeface="Lato" charset="0"/>
                <a:ea typeface="Lato" charset="0"/>
                <a:cs typeface="Lato" charset="0"/>
              </a:rPr>
            </a:br>
            <a:r>
              <a:rPr lang="de-DE" sz="1400" dirty="0">
                <a:latin typeface="Lato" charset="0"/>
                <a:ea typeface="Lato" charset="0"/>
                <a:cs typeface="Lato" charset="0"/>
              </a:rPr>
              <a:t>auf jedem Hektar erzeugen: </a:t>
            </a:r>
          </a:p>
          <a:p>
            <a:pPr>
              <a:defRPr/>
            </a:pPr>
            <a:endParaRPr lang="de-DE" sz="1400" dirty="0">
              <a:latin typeface="Lato" charset="0"/>
              <a:ea typeface="Lato" charset="0"/>
              <a:cs typeface="Lato" charset="0"/>
            </a:endParaRPr>
          </a:p>
          <a:p>
            <a:pPr>
              <a:lnSpc>
                <a:spcPct val="150000"/>
              </a:lnSpc>
              <a:defRPr/>
            </a:pPr>
            <a:r>
              <a:rPr lang="de-DE" sz="1400" b="1" dirty="0">
                <a:latin typeface="Lato" charset="0"/>
                <a:ea typeface="Lato" charset="0"/>
                <a:cs typeface="Lato" charset="0"/>
              </a:rPr>
              <a:t>Biogasverstromung aus Mais:	                    23.000 kWh/ha</a:t>
            </a:r>
          </a:p>
          <a:p>
            <a:pPr>
              <a:lnSpc>
                <a:spcPct val="150000"/>
              </a:lnSpc>
              <a:defRPr/>
            </a:pPr>
            <a:r>
              <a:rPr lang="de-DE" sz="1400" b="1" dirty="0">
                <a:latin typeface="Lato" charset="0"/>
                <a:ea typeface="Lato" charset="0"/>
                <a:cs typeface="Lato" charset="0"/>
              </a:rPr>
              <a:t>Photovoltaik-Freiflächenanlagen:	                 700.000 kWh/ha</a:t>
            </a:r>
          </a:p>
          <a:p>
            <a:pPr>
              <a:lnSpc>
                <a:spcPct val="150000"/>
              </a:lnSpc>
              <a:defRPr/>
            </a:pPr>
            <a:r>
              <a:rPr lang="de-DE" sz="1400" b="1" dirty="0">
                <a:latin typeface="Lato" charset="0"/>
                <a:ea typeface="Lato" charset="0"/>
                <a:cs typeface="Lato" charset="0"/>
              </a:rPr>
              <a:t>Windkraftanlagen: 		             1.300.000 kWh/ha</a:t>
            </a:r>
          </a:p>
          <a:p>
            <a:pPr>
              <a:defRPr/>
            </a:pPr>
            <a:endParaRPr lang="de-DE" sz="1400" dirty="0">
              <a:latin typeface="Lato" charset="0"/>
              <a:ea typeface="Lato" charset="0"/>
              <a:cs typeface="Lato" charset="0"/>
            </a:endParaRPr>
          </a:p>
          <a:p>
            <a:pPr>
              <a:defRPr/>
            </a:pPr>
            <a:r>
              <a:rPr lang="de-DE" sz="1400" dirty="0">
                <a:latin typeface="Lato" charset="0"/>
                <a:ea typeface="Lato" charset="0"/>
                <a:cs typeface="Lato" charset="0"/>
              </a:rPr>
              <a:t>Wobei eine Windkraftanlage für Bauplatz und Zufahrt ca. 0,4 ha benötigt, aber aufgrund der gegenseitigen Verschattung nur ca. eine Anlage auf jeweils 10 Hektar Land errichtet werden kann. Es bleiben also über 95 % der Fläche für die Landwirtschaft verfügbar.</a:t>
            </a:r>
          </a:p>
          <a:p>
            <a:pPr>
              <a:defRPr/>
            </a:pPr>
            <a:endParaRPr lang="de-DE" sz="1400" dirty="0">
              <a:latin typeface="Lato" charset="0"/>
              <a:ea typeface="Lato" charset="0"/>
              <a:cs typeface="Lato" charset="0"/>
            </a:endParaRPr>
          </a:p>
        </p:txBody>
      </p:sp>
      <p:sp>
        <p:nvSpPr>
          <p:cNvPr id="5" name="Textfeld 4">
            <a:extLst>
              <a:ext uri="{FF2B5EF4-FFF2-40B4-BE49-F238E27FC236}">
                <a16:creationId xmlns:a16="http://schemas.microsoft.com/office/drawing/2014/main" id="{D0DB5676-DD85-5DEE-9BDF-C018E2EF973E}"/>
              </a:ext>
            </a:extLst>
          </p:cNvPr>
          <p:cNvSpPr txBox="1"/>
          <p:nvPr/>
        </p:nvSpPr>
        <p:spPr bwMode="auto">
          <a:xfrm>
            <a:off x="3851921" y="4515966"/>
            <a:ext cx="5292080" cy="584775"/>
          </a:xfrm>
          <a:prstGeom prst="rect">
            <a:avLst/>
          </a:prstGeom>
          <a:noFill/>
        </p:spPr>
        <p:txBody>
          <a:bodyPr wrap="square" rtlCol="0">
            <a:spAutoFit/>
          </a:bodyPr>
          <a:lstStyle/>
          <a:p>
            <a:pPr algn="r">
              <a:defRPr/>
            </a:pPr>
            <a:r>
              <a:rPr lang="de-DE" sz="800" dirty="0">
                <a:latin typeface="Lato" charset="0"/>
                <a:ea typeface="Lato" charset="0"/>
                <a:cs typeface="Lato" charset="0"/>
              </a:rPr>
              <a:t>Quelle: </a:t>
            </a:r>
            <a:r>
              <a:rPr lang="de-DE" sz="800" dirty="0">
                <a:latin typeface="Lato" charset="0"/>
                <a:ea typeface="Lato" charset="0"/>
                <a:cs typeface="Lato" charset="0"/>
                <a:hlinkClick r:id="rId4">
                  <a:extLst>
                    <a:ext uri="{A12FA001-AC4F-418D-AE19-62706E023703}">
                      <ahyp:hlinkClr xmlns:ahyp="http://schemas.microsoft.com/office/drawing/2018/hyperlinkcolor" val="tx"/>
                    </a:ext>
                  </a:extLst>
                </a:hlinkClick>
              </a:rPr>
              <a:t>https://www.wind-macht-sinn.de/flaechenverbrauch</a:t>
            </a:r>
            <a:r>
              <a:rPr lang="de-DE" sz="800" dirty="0">
                <a:latin typeface="Lato" charset="0"/>
                <a:ea typeface="Lato" charset="0"/>
                <a:cs typeface="Lato" charset="0"/>
              </a:rPr>
              <a:t>, </a:t>
            </a:r>
            <a:r>
              <a:rPr lang="de-DE" sz="800" dirty="0">
                <a:latin typeface="Lato" charset="0"/>
                <a:ea typeface="Lato" charset="0"/>
                <a:cs typeface="Lato" charset="0"/>
                <a:hlinkClick r:id="rId5">
                  <a:extLst>
                    <a:ext uri="{A12FA001-AC4F-418D-AE19-62706E023703}">
                      <ahyp:hlinkClr xmlns:ahyp="http://schemas.microsoft.com/office/drawing/2018/hyperlinkcolor" val="tx"/>
                    </a:ext>
                  </a:extLst>
                </a:hlinkClick>
              </a:rPr>
              <a:t>https://www.borderstep.de/wp-content/uploads/2024/05/2024-Erdgasnetz-Heizen-mit-H2-Waermepumpe-.pdf</a:t>
            </a:r>
            <a:r>
              <a:rPr lang="de-DE" sz="800" dirty="0">
                <a:latin typeface="Lato" charset="0"/>
                <a:ea typeface="Lato" charset="0"/>
                <a:cs typeface="Lato" charset="0"/>
              </a:rPr>
              <a:t>, weitere Quellen in den Notizen  </a:t>
            </a:r>
          </a:p>
          <a:p>
            <a:pPr algn="r">
              <a:defRPr/>
            </a:pPr>
            <a:endParaRPr lang="de-DE" sz="800" dirty="0">
              <a:latin typeface="Lato" charset="0"/>
              <a:ea typeface="Lato" charset="0"/>
              <a:cs typeface="Lato" charset="0"/>
            </a:endParaRPr>
          </a:p>
          <a:p>
            <a:pPr algn="r">
              <a:defRPr/>
            </a:pPr>
            <a:endParaRPr lang="de-DE" sz="800" dirty="0">
              <a:solidFill>
                <a:srgbClr val="FF0000"/>
              </a:solidFill>
              <a:latin typeface="Lato" charset="0"/>
              <a:ea typeface="Lato" charset="0"/>
              <a:cs typeface="Lato" charset="0"/>
            </a:endParaRPr>
          </a:p>
        </p:txBody>
      </p:sp>
      <p:sp>
        <p:nvSpPr>
          <p:cNvPr id="3" name="Titel 1">
            <a:extLst>
              <a:ext uri="{FF2B5EF4-FFF2-40B4-BE49-F238E27FC236}">
                <a16:creationId xmlns:a16="http://schemas.microsoft.com/office/drawing/2014/main" id="{36D58AE7-AF24-5007-16C5-B524B2DB3D19}"/>
              </a:ext>
            </a:extLst>
          </p:cNvPr>
          <p:cNvSpPr txBox="1"/>
          <p:nvPr/>
        </p:nvSpPr>
        <p:spPr bwMode="auto">
          <a:xfrm>
            <a:off x="5819267" y="1046202"/>
            <a:ext cx="3324733" cy="2060689"/>
          </a:xfrm>
          <a:prstGeom prst="rect">
            <a:avLst/>
          </a:prstGeom>
          <a:solidFill>
            <a:schemeClr val="accent1">
              <a:lumMod val="75000"/>
            </a:schemeClr>
          </a:solidFill>
        </p:spPr>
        <p:txBody>
          <a:bodyPr vert="horz" lIns="91440" tIns="45720" rIns="91440" bIns="45720" rtlCol="0" anchor="ctr">
            <a:noAutofit/>
          </a:bodyPr>
          <a:lstStyle>
            <a:lvl1pPr algn="l" defTabSz="914400">
              <a:spcBef>
                <a:spcPts val="0"/>
              </a:spcBef>
              <a:buNone/>
              <a:defRPr sz="1600" b="1">
                <a:solidFill>
                  <a:schemeClr val="bg1"/>
                </a:solidFill>
                <a:latin typeface="Segoe UI"/>
                <a:ea typeface="Segoe UI"/>
                <a:cs typeface="Segoe UI"/>
              </a:defRPr>
            </a:lvl1pPr>
          </a:lstStyle>
          <a:p>
            <a:pPr>
              <a:defRPr/>
            </a:pPr>
            <a:r>
              <a:rPr lang="de-DE" sz="1200" dirty="0">
                <a:latin typeface="Lato" charset="0"/>
                <a:ea typeface="Lato" charset="0"/>
                <a:cs typeface="Lato" charset="0"/>
              </a:rPr>
              <a:t>Fun-Fact: </a:t>
            </a:r>
          </a:p>
          <a:p>
            <a:pPr marL="285750" indent="-285750">
              <a:buFont typeface="Arial" panose="020B0604020202020204" pitchFamily="34" charset="0"/>
              <a:buChar char="•"/>
              <a:defRPr/>
            </a:pPr>
            <a:r>
              <a:rPr lang="de-DE" sz="1200" b="0" dirty="0">
                <a:latin typeface="Lato" charset="0"/>
                <a:ea typeface="Lato" charset="0"/>
                <a:cs typeface="Lato" charset="0"/>
              </a:rPr>
              <a:t>Ein 1,2 GW Kernkraftwerk benötigt ca. 1 km</a:t>
            </a:r>
            <a:r>
              <a:rPr lang="de-DE" sz="1200" b="0" baseline="30000" dirty="0">
                <a:latin typeface="Lato" charset="0"/>
                <a:ea typeface="Lato" charset="0"/>
                <a:cs typeface="Lato" charset="0"/>
              </a:rPr>
              <a:t>2</a:t>
            </a:r>
            <a:r>
              <a:rPr lang="de-DE" sz="1200" b="0" dirty="0">
                <a:latin typeface="Lato" charset="0"/>
                <a:ea typeface="Lato" charset="0"/>
                <a:cs typeface="Lato" charset="0"/>
              </a:rPr>
              <a:t> Bauplatz. </a:t>
            </a:r>
          </a:p>
          <a:p>
            <a:pPr marL="285750" indent="-285750">
              <a:buFont typeface="Arial" panose="020B0604020202020204" pitchFamily="34" charset="0"/>
              <a:buChar char="•"/>
              <a:defRPr/>
            </a:pPr>
            <a:r>
              <a:rPr lang="de-DE" sz="1200" b="0" dirty="0">
                <a:latin typeface="Lato" charset="0"/>
                <a:ea typeface="Lato" charset="0"/>
                <a:cs typeface="Lato" charset="0"/>
              </a:rPr>
              <a:t>Die unbewohnbaren Flächen rund um Tschernobyl und Fukushima machen weitere 5 km</a:t>
            </a:r>
            <a:r>
              <a:rPr lang="de-DE" sz="1200" b="0" baseline="30000" dirty="0">
                <a:latin typeface="Lato" charset="0"/>
                <a:ea typeface="Lato" charset="0"/>
                <a:cs typeface="Lato" charset="0"/>
              </a:rPr>
              <a:t>2</a:t>
            </a:r>
            <a:r>
              <a:rPr lang="de-DE" sz="1200" b="0" dirty="0">
                <a:latin typeface="Lato" charset="0"/>
                <a:ea typeface="Lato" charset="0"/>
                <a:cs typeface="Lato" charset="0"/>
              </a:rPr>
              <a:t> aus, wenn man sie auf die 412 Reaktoren der Welt umlegt. </a:t>
            </a:r>
          </a:p>
          <a:p>
            <a:pPr marL="285750" indent="-285750">
              <a:buFont typeface="Arial" panose="020B0604020202020204" pitchFamily="34" charset="0"/>
              <a:buChar char="•"/>
              <a:defRPr/>
            </a:pPr>
            <a:r>
              <a:rPr lang="de-DE" sz="1200" b="0" dirty="0">
                <a:latin typeface="Lato" charset="0"/>
                <a:ea typeface="Lato" charset="0"/>
                <a:cs typeface="Lato" charset="0"/>
              </a:rPr>
              <a:t>In Summe also 6 km</a:t>
            </a:r>
            <a:r>
              <a:rPr lang="de-DE" sz="1200" b="0" baseline="30000" dirty="0">
                <a:latin typeface="Lato" charset="0"/>
                <a:ea typeface="Lato" charset="0"/>
                <a:cs typeface="Lato" charset="0"/>
              </a:rPr>
              <a:t>2</a:t>
            </a:r>
            <a:r>
              <a:rPr lang="de-DE" sz="1200" b="0" dirty="0">
                <a:latin typeface="Lato" charset="0"/>
                <a:ea typeface="Lato" charset="0"/>
                <a:cs typeface="Lato" charset="0"/>
              </a:rPr>
              <a:t> pro KKW.</a:t>
            </a:r>
          </a:p>
          <a:p>
            <a:pPr marL="285750" indent="-285750">
              <a:buFont typeface="Arial" panose="020B0604020202020204" pitchFamily="34" charset="0"/>
              <a:buChar char="•"/>
              <a:defRPr/>
            </a:pPr>
            <a:r>
              <a:rPr lang="de-DE" sz="1200" b="0" dirty="0">
                <a:latin typeface="Lato" charset="0"/>
                <a:ea typeface="Lato" charset="0"/>
                <a:cs typeface="Lato" charset="0"/>
              </a:rPr>
              <a:t>750 Windkraftanlagen zu 5 MW, um das KKW zu ersetzen, benötigen dagegen nur ca. 3 km</a:t>
            </a:r>
            <a:r>
              <a:rPr lang="de-DE" sz="1200" b="0" baseline="30000" dirty="0">
                <a:latin typeface="Lato" charset="0"/>
                <a:ea typeface="Lato" charset="0"/>
                <a:cs typeface="Lato" charset="0"/>
              </a:rPr>
              <a:t>2</a:t>
            </a:r>
            <a:r>
              <a:rPr lang="de-DE" sz="1200" b="0" dirty="0">
                <a:latin typeface="Lato" charset="0"/>
                <a:ea typeface="Lato" charset="0"/>
                <a:cs typeface="Lato" charset="0"/>
              </a:rPr>
              <a:t> Fläche.   </a:t>
            </a:r>
          </a:p>
        </p:txBody>
      </p:sp>
    </p:spTree>
    <p:extLst>
      <p:ext uri="{BB962C8B-B14F-4D97-AF65-F5344CB8AC3E}">
        <p14:creationId xmlns:p14="http://schemas.microsoft.com/office/powerpoint/2010/main" val="432317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alpha val="59000"/>
          </a:schemeClr>
        </a:solidFill>
        <a:effectLst/>
      </p:bgPr>
    </p:bg>
    <p:spTree>
      <p:nvGrpSpPr>
        <p:cNvPr id="1" name=""/>
        <p:cNvGrpSpPr/>
        <p:nvPr/>
      </p:nvGrpSpPr>
      <p:grpSpPr>
        <a:xfrm>
          <a:off x="0" y="0"/>
          <a:ext cx="0" cy="0"/>
          <a:chOff x="0" y="0"/>
          <a:chExt cx="0" cy="0"/>
        </a:xfrm>
      </p:grpSpPr>
      <p:sp>
        <p:nvSpPr>
          <p:cNvPr id="5" name="Titel 1"/>
          <p:cNvSpPr txBox="1"/>
          <p:nvPr/>
        </p:nvSpPr>
        <p:spPr bwMode="auto">
          <a:xfrm>
            <a:off x="457200" y="195486"/>
            <a:ext cx="8291840" cy="445429"/>
          </a:xfrm>
          <a:prstGeom prst="rect">
            <a:avLst/>
          </a:prstGeom>
        </p:spPr>
        <p:txBody>
          <a:bodyPr/>
          <a:lstStyle>
            <a:lvl1pPr algn="l" defTabSz="685800">
              <a:lnSpc>
                <a:spcPts val="3000"/>
              </a:lnSpc>
              <a:spcBef>
                <a:spcPts val="0"/>
              </a:spcBef>
              <a:buNone/>
              <a:defRPr lang="en-US" sz="2800" b="1">
                <a:solidFill>
                  <a:schemeClr val="accent1"/>
                </a:solidFill>
                <a:latin typeface="+mj-lt"/>
                <a:ea typeface="+mj-ea"/>
                <a:cs typeface="+mj-cs"/>
              </a:defRPr>
            </a:lvl1pPr>
          </a:lstStyle>
          <a:p>
            <a:pPr>
              <a:defRPr/>
            </a:pPr>
            <a:r>
              <a:rPr lang="de-DE" sz="2100" dirty="0">
                <a:solidFill>
                  <a:srgbClr val="0B4B91"/>
                </a:solidFill>
                <a:latin typeface="Montserrat" charset="0"/>
                <a:ea typeface="Montserrat" charset="0"/>
                <a:cs typeface="Montserrat" charset="0"/>
              </a:rPr>
              <a:t>Wäre Strom aus Kohle und Atom nicht billiger? </a:t>
            </a:r>
          </a:p>
        </p:txBody>
      </p:sp>
      <p:cxnSp>
        <p:nvCxnSpPr>
          <p:cNvPr id="6" name="Gerade Verbindung 5"/>
          <p:cNvCxnSpPr/>
          <p:nvPr/>
        </p:nvCxnSpPr>
        <p:spPr bwMode="auto">
          <a:xfrm>
            <a:off x="457200" y="843558"/>
            <a:ext cx="868680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7" name="Bild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8519059" y="195486"/>
            <a:ext cx="445429" cy="445429"/>
          </a:xfrm>
          <a:prstGeom prst="rect">
            <a:avLst/>
          </a:prstGeom>
        </p:spPr>
      </p:pic>
      <p:sp>
        <p:nvSpPr>
          <p:cNvPr id="8" name="Textfeld 7"/>
          <p:cNvSpPr txBox="1"/>
          <p:nvPr/>
        </p:nvSpPr>
        <p:spPr bwMode="auto">
          <a:xfrm>
            <a:off x="4580321" y="4515966"/>
            <a:ext cx="4552272" cy="461665"/>
          </a:xfrm>
          <a:prstGeom prst="rect">
            <a:avLst/>
          </a:prstGeom>
          <a:noFill/>
        </p:spPr>
        <p:txBody>
          <a:bodyPr wrap="square" rtlCol="0">
            <a:spAutoFit/>
          </a:bodyPr>
          <a:lstStyle/>
          <a:p>
            <a:pPr algn="r">
              <a:defRPr/>
            </a:pPr>
            <a:r>
              <a:rPr lang="de-DE" sz="800" dirty="0"/>
              <a:t>Quelle: </a:t>
            </a:r>
            <a:r>
              <a:rPr lang="de-DE" sz="800" dirty="0">
                <a:ea typeface="Segoe UI"/>
                <a:cs typeface="Segoe UI"/>
              </a:rPr>
              <a:t>Fraunhofer ISE 2024, </a:t>
            </a:r>
            <a:r>
              <a:rPr lang="de-DE" sz="800" b="0" i="0" u="none" strike="noStrike" cap="none" spc="0" dirty="0">
                <a:latin typeface="Segoe UI"/>
                <a:ea typeface="Segoe UI"/>
                <a:cs typeface="Segoe UI"/>
                <a:hlinkClick r:id="rId4">
                  <a:extLst>
                    <a:ext uri="{A12FA001-AC4F-418D-AE19-62706E023703}">
                      <ahyp:hlinkClr xmlns:ahyp="http://schemas.microsoft.com/office/drawing/2018/hyperlinkcolor" val="tx"/>
                    </a:ext>
                  </a:extLst>
                </a:hlinkClick>
              </a:rPr>
              <a:t>https://www.ise.fraunhofer.de/content/dam/ise/de/documents/publications/studies/DE2024_ISE_Studie_Stromgestehungskosten_Erneuerbare_Energien.pdf</a:t>
            </a:r>
            <a:r>
              <a:rPr lang="de-DE" sz="800" b="0" i="0" u="none" strike="noStrike" cap="none" spc="0" dirty="0">
                <a:latin typeface="Segoe UI"/>
                <a:ea typeface="Segoe UI"/>
                <a:cs typeface="Segoe UI"/>
              </a:rPr>
              <a:t> </a:t>
            </a:r>
            <a:endParaRPr lang="de-DE" sz="800" dirty="0"/>
          </a:p>
        </p:txBody>
      </p:sp>
      <p:sp>
        <p:nvSpPr>
          <p:cNvPr id="2" name="Rechteck 1"/>
          <p:cNvSpPr/>
          <p:nvPr/>
        </p:nvSpPr>
        <p:spPr>
          <a:xfrm>
            <a:off x="5539867" y="1233212"/>
            <a:ext cx="3114212" cy="2246769"/>
          </a:xfrm>
          <a:prstGeom prst="rect">
            <a:avLst/>
          </a:prstGeom>
        </p:spPr>
        <p:txBody>
          <a:bodyPr wrap="square">
            <a:spAutoFit/>
          </a:bodyPr>
          <a:lstStyle/>
          <a:p>
            <a:pPr marL="239821" indent="-239821">
              <a:buFont typeface="Arial"/>
              <a:buChar char="•"/>
              <a:defRPr/>
            </a:pPr>
            <a:r>
              <a:rPr lang="de-DE" sz="1400" dirty="0">
                <a:solidFill>
                  <a:srgbClr val="000000"/>
                </a:solidFill>
                <a:latin typeface="Lato" charset="0"/>
                <a:ea typeface="Lato" charset="0"/>
                <a:cs typeface="Lato" charset="0"/>
              </a:rPr>
              <a:t>Sonne und Wind sind billig, hoch leistungsfähig und international verfügbar.</a:t>
            </a:r>
          </a:p>
          <a:p>
            <a:pPr marL="239821" indent="-239821">
              <a:buFont typeface="Arial"/>
              <a:buChar char="•"/>
              <a:defRPr/>
            </a:pPr>
            <a:r>
              <a:rPr lang="de-DE" sz="1400" dirty="0">
                <a:solidFill>
                  <a:srgbClr val="000000"/>
                </a:solidFill>
                <a:latin typeface="Lato" charset="0"/>
                <a:ea typeface="Lato" charset="0"/>
                <a:cs typeface="Lato" charset="0"/>
              </a:rPr>
              <a:t>Kernfusion und Carbon Capture &amp; Storage sind noch im Experimentierstadium. </a:t>
            </a:r>
          </a:p>
          <a:p>
            <a:pPr marL="239821" indent="-239821">
              <a:buFont typeface="Arial"/>
              <a:buChar char="•"/>
              <a:defRPr/>
            </a:pPr>
            <a:r>
              <a:rPr lang="de-DE" sz="1400" dirty="0">
                <a:solidFill>
                  <a:srgbClr val="000000"/>
                </a:solidFill>
                <a:latin typeface="Lato" charset="0"/>
                <a:ea typeface="Lato" charset="0"/>
                <a:cs typeface="Lato" charset="0"/>
              </a:rPr>
              <a:t>Strom aus Kernkraft und Kernfusion wird extrem teuer </a:t>
            </a:r>
            <a:r>
              <a:rPr lang="de-DE" sz="1400">
                <a:solidFill>
                  <a:srgbClr val="000000"/>
                </a:solidFill>
                <a:latin typeface="Lato" charset="0"/>
                <a:ea typeface="Lato" charset="0"/>
                <a:cs typeface="Lato" charset="0"/>
              </a:rPr>
              <a:t>und ist erst </a:t>
            </a:r>
            <a:r>
              <a:rPr lang="de-DE" sz="1400" dirty="0">
                <a:solidFill>
                  <a:srgbClr val="000000"/>
                </a:solidFill>
                <a:latin typeface="Lato" charset="0"/>
                <a:ea typeface="Lato" charset="0"/>
                <a:cs typeface="Lato" charset="0"/>
              </a:rPr>
              <a:t>in Jahrzehnten verfügbar.</a:t>
            </a:r>
          </a:p>
          <a:p>
            <a:pPr marL="239821" indent="-239821">
              <a:buFont typeface="Arial"/>
              <a:buChar char="•"/>
              <a:defRPr/>
            </a:pPr>
            <a:endParaRPr lang="de-DE" sz="1400" dirty="0">
              <a:solidFill>
                <a:srgbClr val="000000"/>
              </a:solidFill>
              <a:latin typeface="Lato" charset="0"/>
              <a:ea typeface="Lato" charset="0"/>
              <a:cs typeface="Lato" charset="0"/>
            </a:endParaRPr>
          </a:p>
        </p:txBody>
      </p:sp>
      <p:grpSp>
        <p:nvGrpSpPr>
          <p:cNvPr id="4" name="Gruppierung 3"/>
          <p:cNvGrpSpPr/>
          <p:nvPr/>
        </p:nvGrpSpPr>
        <p:grpSpPr>
          <a:xfrm>
            <a:off x="287557" y="1139339"/>
            <a:ext cx="4788500" cy="3592651"/>
            <a:chOff x="287557" y="993451"/>
            <a:chExt cx="4788500" cy="3592651"/>
          </a:xfrm>
        </p:grpSpPr>
        <p:pic>
          <p:nvPicPr>
            <p:cNvPr id="16" name="Grafik 260116425"/>
            <p:cNvPicPr>
              <a:picLocks noChangeAspect="1"/>
            </p:cNvPicPr>
            <p:nvPr/>
          </p:nvPicPr>
          <p:blipFill rotWithShape="1">
            <a:blip r:embed="rId5">
              <a:biLevel thresh="75000"/>
            </a:blip>
            <a:srcRect t="8186"/>
            <a:stretch/>
          </p:blipFill>
          <p:spPr bwMode="auto">
            <a:xfrm>
              <a:off x="287557" y="1480087"/>
              <a:ext cx="4788500" cy="3106015"/>
            </a:xfrm>
            <a:prstGeom prst="rect">
              <a:avLst/>
            </a:prstGeom>
          </p:spPr>
        </p:pic>
        <p:sp>
          <p:nvSpPr>
            <p:cNvPr id="3" name="Rechteck 2"/>
            <p:cNvSpPr/>
            <p:nvPr/>
          </p:nvSpPr>
          <p:spPr>
            <a:xfrm>
              <a:off x="1263559" y="3492419"/>
              <a:ext cx="221760" cy="340066"/>
            </a:xfrm>
            <a:prstGeom prst="rect">
              <a:avLst/>
            </a:prstGeom>
            <a:solidFill>
              <a:schemeClr val="accent4">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p:cNvSpPr/>
            <p:nvPr/>
          </p:nvSpPr>
          <p:spPr>
            <a:xfrm>
              <a:off x="1006890" y="2931791"/>
              <a:ext cx="232423" cy="720080"/>
            </a:xfrm>
            <a:prstGeom prst="rect">
              <a:avLst/>
            </a:prstGeom>
            <a:solidFill>
              <a:schemeClr val="accent4">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p:cNvSpPr/>
            <p:nvPr/>
          </p:nvSpPr>
          <p:spPr>
            <a:xfrm>
              <a:off x="1538542" y="3742899"/>
              <a:ext cx="215992" cy="172387"/>
            </a:xfrm>
            <a:prstGeom prst="rect">
              <a:avLst/>
            </a:prstGeom>
            <a:solidFill>
              <a:schemeClr val="accent4">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p:cNvSpPr/>
            <p:nvPr/>
          </p:nvSpPr>
          <p:spPr>
            <a:xfrm>
              <a:off x="760680" y="3359197"/>
              <a:ext cx="214061" cy="431172"/>
            </a:xfrm>
            <a:prstGeom prst="rect">
              <a:avLst/>
            </a:prstGeom>
            <a:solidFill>
              <a:schemeClr val="accent4">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p:cNvSpPr/>
            <p:nvPr/>
          </p:nvSpPr>
          <p:spPr>
            <a:xfrm>
              <a:off x="2059826" y="3495273"/>
              <a:ext cx="233136" cy="362552"/>
            </a:xfrm>
            <a:prstGeom prst="rect">
              <a:avLst/>
            </a:prstGeom>
            <a:solidFill>
              <a:schemeClr val="accent4">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hteck 13"/>
            <p:cNvSpPr/>
            <p:nvPr/>
          </p:nvSpPr>
          <p:spPr>
            <a:xfrm>
              <a:off x="1793520" y="3537680"/>
              <a:ext cx="230228" cy="286577"/>
            </a:xfrm>
            <a:prstGeom prst="rect">
              <a:avLst/>
            </a:prstGeom>
            <a:solidFill>
              <a:schemeClr val="accent4">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Rechteck 14"/>
            <p:cNvSpPr/>
            <p:nvPr/>
          </p:nvSpPr>
          <p:spPr>
            <a:xfrm>
              <a:off x="2316849" y="3632972"/>
              <a:ext cx="240686" cy="262618"/>
            </a:xfrm>
            <a:prstGeom prst="rect">
              <a:avLst/>
            </a:prstGeom>
            <a:solidFill>
              <a:srgbClr val="4590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Rechteck 17"/>
            <p:cNvSpPr/>
            <p:nvPr/>
          </p:nvSpPr>
          <p:spPr>
            <a:xfrm>
              <a:off x="2584174" y="3575510"/>
              <a:ext cx="228650" cy="262618"/>
            </a:xfrm>
            <a:prstGeom prst="rect">
              <a:avLst/>
            </a:prstGeom>
            <a:solidFill>
              <a:srgbClr val="0B4B9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9"/>
            <p:cNvSpPr/>
            <p:nvPr/>
          </p:nvSpPr>
          <p:spPr>
            <a:xfrm>
              <a:off x="2843807" y="2427734"/>
              <a:ext cx="238231" cy="670233"/>
            </a:xfrm>
            <a:prstGeom prst="rect">
              <a:avLst/>
            </a:prstGeom>
            <a:solidFill>
              <a:schemeClr val="accent6">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Rechteck 20"/>
            <p:cNvSpPr/>
            <p:nvPr/>
          </p:nvSpPr>
          <p:spPr>
            <a:xfrm>
              <a:off x="3370747" y="2783174"/>
              <a:ext cx="216024" cy="553189"/>
            </a:xfrm>
            <a:prstGeom prst="rect">
              <a:avLst/>
            </a:prstGeom>
            <a:solidFill>
              <a:schemeClr val="accent4">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Rechteck 21"/>
            <p:cNvSpPr/>
            <p:nvPr/>
          </p:nvSpPr>
          <p:spPr>
            <a:xfrm>
              <a:off x="3872523" y="3301951"/>
              <a:ext cx="236421" cy="363144"/>
            </a:xfrm>
            <a:prstGeom prst="rect">
              <a:avLst/>
            </a:prstGeom>
            <a:solidFill>
              <a:srgbClr val="EC747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Rechteck 22"/>
            <p:cNvSpPr/>
            <p:nvPr/>
          </p:nvSpPr>
          <p:spPr>
            <a:xfrm>
              <a:off x="3625903" y="2578308"/>
              <a:ext cx="216024" cy="643186"/>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Rechteck 23"/>
            <p:cNvSpPr/>
            <p:nvPr/>
          </p:nvSpPr>
          <p:spPr>
            <a:xfrm>
              <a:off x="4396274" y="2261251"/>
              <a:ext cx="222617" cy="818861"/>
            </a:xfrm>
            <a:prstGeom prst="rect">
              <a:avLst/>
            </a:prstGeom>
            <a:solidFill>
              <a:srgbClr val="7030A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Rechteck 24"/>
            <p:cNvSpPr/>
            <p:nvPr/>
          </p:nvSpPr>
          <p:spPr>
            <a:xfrm>
              <a:off x="4145268" y="2418413"/>
              <a:ext cx="223532" cy="917950"/>
            </a:xfrm>
            <a:prstGeom prst="rect">
              <a:avLst/>
            </a:pr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Rechteck 25"/>
            <p:cNvSpPr/>
            <p:nvPr/>
          </p:nvSpPr>
          <p:spPr>
            <a:xfrm>
              <a:off x="4661131" y="1573497"/>
              <a:ext cx="231299" cy="1859203"/>
            </a:xfrm>
            <a:prstGeom prst="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Rechteck 26"/>
            <p:cNvSpPr/>
            <p:nvPr/>
          </p:nvSpPr>
          <p:spPr>
            <a:xfrm>
              <a:off x="3103215" y="2867447"/>
              <a:ext cx="238231" cy="670233"/>
            </a:xfrm>
            <a:prstGeom prst="rect">
              <a:avLst/>
            </a:pr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Pfeil: nach oben 1312198568"/>
            <p:cNvSpPr/>
            <p:nvPr/>
          </p:nvSpPr>
          <p:spPr bwMode="auto">
            <a:xfrm>
              <a:off x="2935423" y="993451"/>
              <a:ext cx="1542081" cy="3160603"/>
            </a:xfrm>
            <a:prstGeom prst="upArrow">
              <a:avLst>
                <a:gd name="adj1" fmla="val 49959"/>
                <a:gd name="adj2" fmla="val 34567"/>
              </a:avLst>
            </a:prstGeom>
            <a:solidFill>
              <a:schemeClr val="bg1">
                <a:lumMod val="85000"/>
                <a:alpha val="41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sz="900" b="1" dirty="0">
                <a:solidFill>
                  <a:schemeClr val="tx1"/>
                </a:solidFill>
                <a:latin typeface="Lato" charset="0"/>
                <a:ea typeface="Lato" charset="0"/>
                <a:cs typeface="Lato" charset="0"/>
              </a:endParaRPr>
            </a:p>
          </p:txBody>
        </p:sp>
      </p:grpSp>
      <p:sp>
        <p:nvSpPr>
          <p:cNvPr id="9" name="Pfeil: nach oben 8">
            <a:extLst>
              <a:ext uri="{FF2B5EF4-FFF2-40B4-BE49-F238E27FC236}">
                <a16:creationId xmlns:a16="http://schemas.microsoft.com/office/drawing/2014/main" id="{280ED0D1-13D3-1D86-4839-2C7ED1F3CA81}"/>
              </a:ext>
            </a:extLst>
          </p:cNvPr>
          <p:cNvSpPr/>
          <p:nvPr/>
        </p:nvSpPr>
        <p:spPr>
          <a:xfrm>
            <a:off x="2699792" y="1461695"/>
            <a:ext cx="1984946" cy="978408"/>
          </a:xfrm>
          <a:prstGeom prst="upArrow">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b="1" dirty="0">
                <a:solidFill>
                  <a:schemeClr val="tx1"/>
                </a:solidFill>
              </a:rPr>
              <a:t>Wird durch CCS noch teurer</a:t>
            </a:r>
          </a:p>
        </p:txBody>
      </p:sp>
      <p:sp>
        <p:nvSpPr>
          <p:cNvPr id="19" name="Titel 1">
            <a:extLst>
              <a:ext uri="{FF2B5EF4-FFF2-40B4-BE49-F238E27FC236}">
                <a16:creationId xmlns:a16="http://schemas.microsoft.com/office/drawing/2014/main" id="{6B748C9F-3CED-51DF-CE52-1CABCF4A66D9}"/>
              </a:ext>
            </a:extLst>
          </p:cNvPr>
          <p:cNvSpPr txBox="1"/>
          <p:nvPr/>
        </p:nvSpPr>
        <p:spPr bwMode="auto">
          <a:xfrm>
            <a:off x="5749147" y="3447839"/>
            <a:ext cx="3324733" cy="1086294"/>
          </a:xfrm>
          <a:prstGeom prst="rect">
            <a:avLst/>
          </a:prstGeom>
          <a:solidFill>
            <a:schemeClr val="accent1">
              <a:lumMod val="75000"/>
            </a:schemeClr>
          </a:solidFill>
        </p:spPr>
        <p:txBody>
          <a:bodyPr vert="horz" lIns="91440" tIns="45720" rIns="91440" bIns="45720" rtlCol="0" anchor="ctr">
            <a:noAutofit/>
          </a:bodyPr>
          <a:lstStyle>
            <a:lvl1pPr algn="l" defTabSz="914400">
              <a:spcBef>
                <a:spcPts val="0"/>
              </a:spcBef>
              <a:buNone/>
              <a:defRPr sz="1600" b="1">
                <a:solidFill>
                  <a:schemeClr val="bg1"/>
                </a:solidFill>
                <a:latin typeface="Segoe UI"/>
                <a:ea typeface="Segoe UI"/>
                <a:cs typeface="Segoe UI"/>
              </a:defRPr>
            </a:lvl1pPr>
          </a:lstStyle>
          <a:p>
            <a:pPr>
              <a:defRPr/>
            </a:pPr>
            <a:r>
              <a:rPr lang="de-DE" sz="1400" dirty="0">
                <a:latin typeface="Lato" charset="0"/>
                <a:ea typeface="Lato" charset="0"/>
                <a:cs typeface="Lato" charset="0"/>
              </a:rPr>
              <a:t>Fun-Frage </a:t>
            </a:r>
          </a:p>
          <a:p>
            <a:pPr marL="285750" indent="-285750">
              <a:buFont typeface="Arial" panose="020B0604020202020204" pitchFamily="34" charset="0"/>
              <a:buChar char="•"/>
              <a:defRPr/>
            </a:pPr>
            <a:r>
              <a:rPr lang="de-DE" sz="1400" b="0" dirty="0">
                <a:latin typeface="Lato" charset="0"/>
                <a:ea typeface="Lato" charset="0"/>
                <a:cs typeface="Lato" charset="0"/>
              </a:rPr>
              <a:t>Welche Technologie würde sich in einem technologieoffenen Wettbewerb durchsetzen? </a:t>
            </a:r>
          </a:p>
        </p:txBody>
      </p:sp>
    </p:spTree>
    <p:extLst>
      <p:ext uri="{BB962C8B-B14F-4D97-AF65-F5344CB8AC3E}">
        <p14:creationId xmlns:p14="http://schemas.microsoft.com/office/powerpoint/2010/main" val="431973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Gerade Verbindung 14">
            <a:extLst>
              <a:ext uri="{FF2B5EF4-FFF2-40B4-BE49-F238E27FC236}">
                <a16:creationId xmlns:a16="http://schemas.microsoft.com/office/drawing/2014/main" id="{A1F2A888-7C64-447C-4928-8B364728F71B}"/>
              </a:ext>
            </a:extLst>
          </p:cNvPr>
          <p:cNvCxnSpPr/>
          <p:nvPr/>
        </p:nvCxnSpPr>
        <p:spPr bwMode="auto">
          <a:xfrm>
            <a:off x="457200" y="843558"/>
            <a:ext cx="868680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5" name="Bild 15">
            <a:extLst>
              <a:ext uri="{FF2B5EF4-FFF2-40B4-BE49-F238E27FC236}">
                <a16:creationId xmlns:a16="http://schemas.microsoft.com/office/drawing/2014/main" id="{BCA385CC-B20D-B07A-BD17-F9576E6290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8519059" y="195486"/>
            <a:ext cx="445429" cy="445429"/>
          </a:xfrm>
          <a:prstGeom prst="rect">
            <a:avLst/>
          </a:prstGeom>
        </p:spPr>
      </p:pic>
      <p:sp>
        <p:nvSpPr>
          <p:cNvPr id="6" name="Titel 1">
            <a:extLst>
              <a:ext uri="{FF2B5EF4-FFF2-40B4-BE49-F238E27FC236}">
                <a16:creationId xmlns:a16="http://schemas.microsoft.com/office/drawing/2014/main" id="{1510EC6A-2ECD-D781-F3F7-8702E9FB0C97}"/>
              </a:ext>
            </a:extLst>
          </p:cNvPr>
          <p:cNvSpPr txBox="1"/>
          <p:nvPr/>
        </p:nvSpPr>
        <p:spPr bwMode="auto">
          <a:xfrm>
            <a:off x="457200" y="280875"/>
            <a:ext cx="7211144" cy="720080"/>
          </a:xfrm>
          <a:prstGeom prst="rect">
            <a:avLst/>
          </a:prstGeom>
        </p:spPr>
        <p:txBody>
          <a:bodyPr/>
          <a:lstStyle>
            <a:lvl1pPr algn="l" defTabSz="685800">
              <a:lnSpc>
                <a:spcPts val="3000"/>
              </a:lnSpc>
              <a:spcBef>
                <a:spcPts val="0"/>
              </a:spcBef>
              <a:buNone/>
              <a:defRPr lang="en-US" sz="2800" b="1">
                <a:solidFill>
                  <a:schemeClr val="accent1"/>
                </a:solidFill>
                <a:latin typeface="+mj-lt"/>
                <a:ea typeface="+mj-ea"/>
                <a:cs typeface="+mj-cs"/>
              </a:defRPr>
            </a:lvl1pPr>
          </a:lstStyle>
          <a:p>
            <a:pPr>
              <a:lnSpc>
                <a:spcPct val="100000"/>
              </a:lnSpc>
              <a:defRPr/>
            </a:pPr>
            <a:r>
              <a:rPr lang="de-DE" sz="1800" dirty="0">
                <a:solidFill>
                  <a:srgbClr val="0B4B91"/>
                </a:solidFill>
                <a:latin typeface="Montserrat" charset="0"/>
                <a:ea typeface="Montserrat" charset="0"/>
                <a:cs typeface="Montserrat" charset="0"/>
              </a:rPr>
              <a:t>Und was passiert, wenn wir auf die Windkraft verzichten? </a:t>
            </a:r>
          </a:p>
        </p:txBody>
      </p:sp>
      <p:sp>
        <p:nvSpPr>
          <p:cNvPr id="8" name="Textfeld 7">
            <a:extLst>
              <a:ext uri="{FF2B5EF4-FFF2-40B4-BE49-F238E27FC236}">
                <a16:creationId xmlns:a16="http://schemas.microsoft.com/office/drawing/2014/main" id="{CCFB7887-8650-27CD-52B5-8060D8ABA99E}"/>
              </a:ext>
            </a:extLst>
          </p:cNvPr>
          <p:cNvSpPr txBox="1"/>
          <p:nvPr/>
        </p:nvSpPr>
        <p:spPr>
          <a:xfrm>
            <a:off x="395536" y="1131590"/>
            <a:ext cx="8496944" cy="3594125"/>
          </a:xfrm>
          <a:prstGeom prst="rect">
            <a:avLst/>
          </a:prstGeom>
          <a:noFill/>
        </p:spPr>
        <p:txBody>
          <a:bodyPr wrap="square">
            <a:spAutoFit/>
          </a:bodyPr>
          <a:lstStyle/>
          <a:p>
            <a:pPr marL="285750" indent="-285750">
              <a:lnSpc>
                <a:spcPct val="107000"/>
              </a:lnSpc>
              <a:spcAft>
                <a:spcPts val="800"/>
              </a:spcAft>
              <a:buFont typeface="Arial" panose="020B0604020202020204" pitchFamily="34" charset="0"/>
              <a:buChar char="•"/>
            </a:pPr>
            <a:r>
              <a:rPr lang="de-DE" sz="1400" kern="100" dirty="0">
                <a:effectLst/>
                <a:latin typeface="Aptos" panose="020B0004020202020204" pitchFamily="34" charset="0"/>
                <a:ea typeface="Aptos" panose="020B0004020202020204" pitchFamily="34" charset="0"/>
                <a:cs typeface="Times New Roman" panose="02020603050405020304" pitchFamily="18" charset="0"/>
              </a:rPr>
              <a:t>Mehr als 30.000 Windkraftanlagen stellten Ende 2024 eine Leistung von 69 GW zur Stromerzeugung zur Verfügung. </a:t>
            </a:r>
          </a:p>
          <a:p>
            <a:pPr marL="285750" indent="-285750">
              <a:lnSpc>
                <a:spcPct val="107000"/>
              </a:lnSpc>
              <a:spcAft>
                <a:spcPts val="800"/>
              </a:spcAft>
              <a:buFont typeface="Arial" panose="020B0604020202020204" pitchFamily="34" charset="0"/>
              <a:buChar char="•"/>
            </a:pPr>
            <a:r>
              <a:rPr lang="de-DE" sz="1400" kern="100" dirty="0">
                <a:effectLst/>
                <a:latin typeface="Aptos" panose="020B0004020202020204" pitchFamily="34" charset="0"/>
                <a:ea typeface="Aptos" panose="020B0004020202020204" pitchFamily="34" charset="0"/>
                <a:cs typeface="Times New Roman" panose="02020603050405020304" pitchFamily="18" charset="0"/>
              </a:rPr>
              <a:t>Im Jahr 2024 haben Windkraftwerke ca. 136 TWh Strom erzeugt, etwa 33 % der gesamten Stromerzeugung. Bei einem durchschnittlichen Börsenstrompreis von 80 € pro MWh stellte diese Strommenge einen Börsenwert von ca. 11 Mrd. € dar. </a:t>
            </a:r>
          </a:p>
          <a:p>
            <a:pPr marL="285750" indent="-285750">
              <a:lnSpc>
                <a:spcPct val="107000"/>
              </a:lnSpc>
              <a:spcAft>
                <a:spcPts val="800"/>
              </a:spcAft>
              <a:buFont typeface="Arial" panose="020B0604020202020204" pitchFamily="34" charset="0"/>
              <a:buChar char="•"/>
            </a:pPr>
            <a:r>
              <a:rPr lang="de-DE" sz="1400" b="1" kern="100" dirty="0">
                <a:effectLst/>
                <a:latin typeface="Aptos" panose="020B0004020202020204" pitchFamily="34" charset="0"/>
                <a:ea typeface="Aptos" panose="020B0004020202020204" pitchFamily="34" charset="0"/>
                <a:cs typeface="Times New Roman" panose="02020603050405020304" pitchFamily="18" charset="0"/>
              </a:rPr>
              <a:t>Ohne die Windkraftwerke würde ein Drittel des Strombedarfs fehlen. </a:t>
            </a:r>
          </a:p>
          <a:p>
            <a:pPr marL="285750" indent="-285750">
              <a:lnSpc>
                <a:spcPct val="107000"/>
              </a:lnSpc>
              <a:spcAft>
                <a:spcPts val="800"/>
              </a:spcAft>
              <a:buFont typeface="Arial" panose="020B0604020202020204" pitchFamily="34" charset="0"/>
              <a:buChar char="•"/>
            </a:pPr>
            <a:r>
              <a:rPr lang="de-DE" sz="1400" kern="100" dirty="0">
                <a:effectLst/>
                <a:latin typeface="Aptos" panose="020B0004020202020204" pitchFamily="34" charset="0"/>
                <a:ea typeface="Aptos" panose="020B0004020202020204" pitchFamily="34" charset="0"/>
                <a:cs typeface="Times New Roman" panose="02020603050405020304" pitchFamily="18" charset="0"/>
              </a:rPr>
              <a:t>Be einem durchschnittlichen Wirkungsgrad thermischer Kraftwerke von 45 % (AGEB 2022) müssten ungefähr 250 TWh fossile Brennstoffe zusätzlich importiert, bezahlt und verbrannt werden. </a:t>
            </a:r>
          </a:p>
          <a:p>
            <a:pPr marL="285750" indent="-285750">
              <a:lnSpc>
                <a:spcPct val="107000"/>
              </a:lnSpc>
              <a:spcAft>
                <a:spcPts val="800"/>
              </a:spcAft>
              <a:buFont typeface="Arial" panose="020B0604020202020204" pitchFamily="34" charset="0"/>
              <a:buChar char="•"/>
            </a:pPr>
            <a:r>
              <a:rPr lang="de-DE" sz="1400" kern="100" dirty="0">
                <a:effectLst/>
                <a:latin typeface="Aptos" panose="020B0004020202020204" pitchFamily="34" charset="0"/>
                <a:ea typeface="Aptos" panose="020B0004020202020204" pitchFamily="34" charset="0"/>
                <a:cs typeface="Times New Roman" panose="02020603050405020304" pitchFamily="18" charset="0"/>
              </a:rPr>
              <a:t>Die Emission von Treibhausgasen würde um ca. 120 Mio. t steigen. </a:t>
            </a:r>
            <a:r>
              <a:rPr lang="de-DE" sz="1400" b="1" kern="100" dirty="0">
                <a:effectLst/>
                <a:latin typeface="Aptos" panose="020B0004020202020204" pitchFamily="34" charset="0"/>
                <a:ea typeface="Aptos" panose="020B0004020202020204" pitchFamily="34" charset="0"/>
                <a:cs typeface="Times New Roman" panose="02020603050405020304" pitchFamily="18" charset="0"/>
              </a:rPr>
              <a:t>Es müssten hierfür für ca. 8,5 Mrd. € CO2-Zertifikate für ca. 70 €/t gekauft werden. </a:t>
            </a:r>
          </a:p>
          <a:p>
            <a:pPr marL="285750" indent="-285750">
              <a:lnSpc>
                <a:spcPct val="107000"/>
              </a:lnSpc>
              <a:spcAft>
                <a:spcPts val="800"/>
              </a:spcAft>
              <a:buFont typeface="Arial" panose="020B0604020202020204" pitchFamily="34" charset="0"/>
              <a:buChar char="•"/>
            </a:pPr>
            <a:r>
              <a:rPr lang="de-DE" sz="1400" kern="100" dirty="0">
                <a:effectLst/>
                <a:latin typeface="Aptos" panose="020B0004020202020204" pitchFamily="34" charset="0"/>
                <a:ea typeface="Aptos" panose="020B0004020202020204" pitchFamily="34" charset="0"/>
                <a:cs typeface="Times New Roman" panose="02020603050405020304" pitchFamily="18" charset="0"/>
              </a:rPr>
              <a:t>Da Strom aus Kohle heute deutlich teurer ist als der aus Windkraftwerken wäre mit Mehrkosten von ca. 15 Cent/kWh bzw. insgesamt ca. 20 Mrd. € pro Jahr zu rechnen, Was passiert wenn man die 20 Mrd. € auf Verbraucher*innen und GHD-Sektor umlegt? </a:t>
            </a:r>
            <a:r>
              <a:rPr lang="de-DE" sz="1400" b="1" kern="100" dirty="0">
                <a:effectLst/>
                <a:latin typeface="Aptos" panose="020B0004020202020204" pitchFamily="34" charset="0"/>
                <a:ea typeface="Aptos" panose="020B0004020202020204" pitchFamily="34" charset="0"/>
                <a:cs typeface="Times New Roman" panose="02020603050405020304" pitchFamily="18" charset="0"/>
              </a:rPr>
              <a:t>Dann steigt der Strompreis um ca. 8 Cent/kWh. </a:t>
            </a:r>
          </a:p>
        </p:txBody>
      </p:sp>
      <p:sp>
        <p:nvSpPr>
          <p:cNvPr id="10" name="Textfeld 9">
            <a:extLst>
              <a:ext uri="{FF2B5EF4-FFF2-40B4-BE49-F238E27FC236}">
                <a16:creationId xmlns:a16="http://schemas.microsoft.com/office/drawing/2014/main" id="{DC4839D1-BBFC-1144-2A62-00E0DCD84997}"/>
              </a:ext>
            </a:extLst>
          </p:cNvPr>
          <p:cNvSpPr txBox="1"/>
          <p:nvPr/>
        </p:nvSpPr>
        <p:spPr>
          <a:xfrm>
            <a:off x="7092280" y="4625518"/>
            <a:ext cx="1872208" cy="230832"/>
          </a:xfrm>
          <a:prstGeom prst="rect">
            <a:avLst/>
          </a:prstGeom>
          <a:noFill/>
        </p:spPr>
        <p:txBody>
          <a:bodyPr wrap="square">
            <a:spAutoFit/>
          </a:bodyPr>
          <a:lstStyle/>
          <a:p>
            <a:r>
              <a:rPr lang="fr-FR" sz="900" dirty="0" err="1"/>
              <a:t>Quellen</a:t>
            </a:r>
            <a:r>
              <a:rPr lang="fr-FR" sz="900" dirty="0"/>
              <a:t>: in den </a:t>
            </a:r>
            <a:r>
              <a:rPr lang="fr-FR" sz="900" dirty="0" err="1"/>
              <a:t>Notizen</a:t>
            </a:r>
            <a:endParaRPr lang="de-DE" sz="900" dirty="0"/>
          </a:p>
        </p:txBody>
      </p:sp>
    </p:spTree>
    <p:extLst>
      <p:ext uri="{BB962C8B-B14F-4D97-AF65-F5344CB8AC3E}">
        <p14:creationId xmlns:p14="http://schemas.microsoft.com/office/powerpoint/2010/main" val="30829639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extfeld 2"/>
          <p:cNvSpPr txBox="1"/>
          <p:nvPr/>
        </p:nvSpPr>
        <p:spPr bwMode="auto">
          <a:xfrm>
            <a:off x="1730676" y="1491630"/>
            <a:ext cx="5577628" cy="3096344"/>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lang="de-DE" sz="3200" b="1">
                <a:solidFill>
                  <a:srgbClr val="0B4B91"/>
                </a:solidFill>
                <a:latin typeface="Montserrat" charset="0"/>
                <a:ea typeface="Montserrat" charset="0"/>
                <a:cs typeface="Montserrat" charset="0"/>
              </a:rPr>
              <a:t>06.</a:t>
            </a:r>
          </a:p>
          <a:p>
            <a:pPr algn="ctr">
              <a:defRPr/>
            </a:pPr>
            <a:r>
              <a:rPr lang="de-DE" sz="3200" b="1" dirty="0">
                <a:solidFill>
                  <a:srgbClr val="0B4B91"/>
                </a:solidFill>
                <a:latin typeface="Montserrat" charset="0"/>
                <a:ea typeface="Montserrat" charset="0"/>
                <a:cs typeface="Montserrat" charset="0"/>
              </a:rPr>
              <a:t>Was bedeutet das alles für die Wirtschaft? </a:t>
            </a:r>
          </a:p>
        </p:txBody>
      </p:sp>
      <p:pic>
        <p:nvPicPr>
          <p:cNvPr id="4" name="Bild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8519059" y="195486"/>
            <a:ext cx="445429" cy="445429"/>
          </a:xfrm>
          <a:prstGeom prst="rect">
            <a:avLst/>
          </a:prstGeom>
        </p:spPr>
      </p:pic>
    </p:spTree>
    <p:extLst>
      <p:ext uri="{BB962C8B-B14F-4D97-AF65-F5344CB8AC3E}">
        <p14:creationId xmlns:p14="http://schemas.microsoft.com/office/powerpoint/2010/main" val="8575612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alpha val="59000"/>
          </a:schemeClr>
        </a:solidFill>
        <a:effectLst/>
      </p:bgPr>
    </p:bg>
    <p:spTree>
      <p:nvGrpSpPr>
        <p:cNvPr id="1" name=""/>
        <p:cNvGrpSpPr/>
        <p:nvPr/>
      </p:nvGrpSpPr>
      <p:grpSpPr>
        <a:xfrm>
          <a:off x="0" y="0"/>
          <a:ext cx="0" cy="0"/>
          <a:chOff x="0" y="0"/>
          <a:chExt cx="0" cy="0"/>
        </a:xfrm>
      </p:grpSpPr>
      <p:grpSp>
        <p:nvGrpSpPr>
          <p:cNvPr id="3" name="Gruppierung 2"/>
          <p:cNvGrpSpPr/>
          <p:nvPr/>
        </p:nvGrpSpPr>
        <p:grpSpPr>
          <a:xfrm>
            <a:off x="457200" y="1275606"/>
            <a:ext cx="5122912" cy="3310469"/>
            <a:chOff x="457200" y="1275606"/>
            <a:chExt cx="5122912" cy="3310469"/>
          </a:xfrm>
        </p:grpSpPr>
        <p:pic>
          <p:nvPicPr>
            <p:cNvPr id="9" name="Grafik 7">
              <a:extLst>
                <a:ext uri="{FF2B5EF4-FFF2-40B4-BE49-F238E27FC236}">
                  <a16:creationId xmlns:a16="http://schemas.microsoft.com/office/drawing/2014/main" id="{E2F15306-1C97-3ED3-AB0E-B2ED6F742F1B}"/>
                </a:ext>
              </a:extLst>
            </p:cNvPr>
            <p:cNvPicPr>
              <a:picLocks noChangeAspect="1"/>
            </p:cNvPicPr>
            <p:nvPr/>
          </p:nvPicPr>
          <p:blipFill>
            <a:blip r:embed="rId3"/>
            <a:srcRect l="29875" t="33201" r="17626" b="10800"/>
            <a:stretch/>
          </p:blipFill>
          <p:spPr bwMode="auto">
            <a:xfrm>
              <a:off x="457200" y="1275606"/>
              <a:ext cx="4903765" cy="3269177"/>
            </a:xfrm>
            <a:prstGeom prst="rect">
              <a:avLst/>
            </a:prstGeom>
          </p:spPr>
        </p:pic>
        <p:sp>
          <p:nvSpPr>
            <p:cNvPr id="10" name="Rechteck 9"/>
            <p:cNvSpPr/>
            <p:nvPr/>
          </p:nvSpPr>
          <p:spPr>
            <a:xfrm>
              <a:off x="1241764" y="1275606"/>
              <a:ext cx="3114212" cy="246221"/>
            </a:xfrm>
            <a:prstGeom prst="rect">
              <a:avLst/>
            </a:prstGeom>
            <a:solidFill>
              <a:schemeClr val="bg1"/>
            </a:solidFill>
          </p:spPr>
          <p:txBody>
            <a:bodyPr wrap="square">
              <a:spAutoFit/>
            </a:bodyPr>
            <a:lstStyle/>
            <a:p>
              <a:pPr>
                <a:defRPr/>
              </a:pPr>
              <a:r>
                <a:rPr lang="de-DE" sz="1000" b="1" dirty="0">
                  <a:solidFill>
                    <a:srgbClr val="000000"/>
                  </a:solidFill>
                  <a:latin typeface="Lato" charset="0"/>
                  <a:ea typeface="Lato" charset="0"/>
                  <a:cs typeface="Lato" charset="0"/>
                </a:rPr>
                <a:t>Jährliche Wachstumsrate von 2016-2021</a:t>
              </a:r>
            </a:p>
          </p:txBody>
        </p:sp>
        <p:sp>
          <p:nvSpPr>
            <p:cNvPr id="11" name="Rechteck 10"/>
            <p:cNvSpPr/>
            <p:nvPr/>
          </p:nvSpPr>
          <p:spPr>
            <a:xfrm>
              <a:off x="1835696" y="1744997"/>
              <a:ext cx="638438" cy="215444"/>
            </a:xfrm>
            <a:prstGeom prst="rect">
              <a:avLst/>
            </a:prstGeom>
            <a:solidFill>
              <a:schemeClr val="bg1"/>
            </a:solidFill>
          </p:spPr>
          <p:txBody>
            <a:bodyPr wrap="square">
              <a:spAutoFit/>
            </a:bodyPr>
            <a:lstStyle/>
            <a:p>
              <a:pPr algn="r">
                <a:defRPr/>
              </a:pPr>
              <a:r>
                <a:rPr lang="de-DE" sz="800" dirty="0">
                  <a:solidFill>
                    <a:srgbClr val="000000"/>
                  </a:solidFill>
                  <a:latin typeface="Lato" charset="0"/>
                  <a:ea typeface="Lato" charset="0"/>
                  <a:cs typeface="Lato" charset="0"/>
                </a:rPr>
                <a:t>-0,5%/Jr.</a:t>
              </a:r>
            </a:p>
          </p:txBody>
        </p:sp>
        <p:sp>
          <p:nvSpPr>
            <p:cNvPr id="12" name="Rechteck 11"/>
            <p:cNvSpPr/>
            <p:nvPr/>
          </p:nvSpPr>
          <p:spPr>
            <a:xfrm>
              <a:off x="2539446" y="2326099"/>
              <a:ext cx="638438" cy="215444"/>
            </a:xfrm>
            <a:prstGeom prst="rect">
              <a:avLst/>
            </a:prstGeom>
            <a:solidFill>
              <a:schemeClr val="bg1"/>
            </a:solidFill>
          </p:spPr>
          <p:txBody>
            <a:bodyPr wrap="square">
              <a:spAutoFit/>
            </a:bodyPr>
            <a:lstStyle/>
            <a:p>
              <a:pPr algn="r">
                <a:defRPr/>
              </a:pPr>
              <a:r>
                <a:rPr lang="de-DE" sz="800">
                  <a:solidFill>
                    <a:srgbClr val="000000"/>
                  </a:solidFill>
                  <a:latin typeface="Lato" charset="0"/>
                  <a:ea typeface="Lato" charset="0"/>
                  <a:cs typeface="Lato" charset="0"/>
                </a:rPr>
                <a:t>+2,3%/</a:t>
              </a:r>
              <a:r>
                <a:rPr lang="de-DE" sz="800" dirty="0">
                  <a:solidFill>
                    <a:srgbClr val="000000"/>
                  </a:solidFill>
                  <a:latin typeface="Lato" charset="0"/>
                  <a:ea typeface="Lato" charset="0"/>
                  <a:cs typeface="Lato" charset="0"/>
                </a:rPr>
                <a:t>Jr.</a:t>
              </a:r>
            </a:p>
          </p:txBody>
        </p:sp>
        <p:sp>
          <p:nvSpPr>
            <p:cNvPr id="13" name="Rechteck 12"/>
            <p:cNvSpPr/>
            <p:nvPr/>
          </p:nvSpPr>
          <p:spPr>
            <a:xfrm>
              <a:off x="1235529" y="4247521"/>
              <a:ext cx="499695" cy="215444"/>
            </a:xfrm>
            <a:prstGeom prst="rect">
              <a:avLst/>
            </a:prstGeom>
            <a:solidFill>
              <a:schemeClr val="bg1"/>
            </a:solidFill>
          </p:spPr>
          <p:txBody>
            <a:bodyPr wrap="square">
              <a:spAutoFit/>
            </a:bodyPr>
            <a:lstStyle/>
            <a:p>
              <a:pPr algn="ctr">
                <a:defRPr/>
              </a:pPr>
              <a:r>
                <a:rPr lang="de-DE" sz="800" b="1" dirty="0">
                  <a:solidFill>
                    <a:srgbClr val="000000"/>
                  </a:solidFill>
                  <a:latin typeface="Lato" charset="0"/>
                  <a:ea typeface="Lato" charset="0"/>
                  <a:cs typeface="Lato" charset="0"/>
                </a:rPr>
                <a:t>Kohle</a:t>
              </a:r>
            </a:p>
          </p:txBody>
        </p:sp>
        <p:sp>
          <p:nvSpPr>
            <p:cNvPr id="14" name="Rechteck 13"/>
            <p:cNvSpPr/>
            <p:nvPr/>
          </p:nvSpPr>
          <p:spPr>
            <a:xfrm>
              <a:off x="3172509" y="3601634"/>
              <a:ext cx="638438" cy="215444"/>
            </a:xfrm>
            <a:prstGeom prst="rect">
              <a:avLst/>
            </a:prstGeom>
            <a:solidFill>
              <a:schemeClr val="bg1"/>
            </a:solidFill>
          </p:spPr>
          <p:txBody>
            <a:bodyPr wrap="square">
              <a:spAutoFit/>
            </a:bodyPr>
            <a:lstStyle/>
            <a:p>
              <a:pPr algn="r">
                <a:defRPr/>
              </a:pPr>
              <a:r>
                <a:rPr lang="de-DE" sz="800">
                  <a:solidFill>
                    <a:srgbClr val="000000"/>
                  </a:solidFill>
                  <a:latin typeface="Lato" charset="0"/>
                  <a:ea typeface="Lato" charset="0"/>
                  <a:cs typeface="Lato" charset="0"/>
                </a:rPr>
                <a:t>+0,8%/</a:t>
              </a:r>
              <a:r>
                <a:rPr lang="de-DE" sz="800" dirty="0">
                  <a:solidFill>
                    <a:srgbClr val="000000"/>
                  </a:solidFill>
                  <a:latin typeface="Lato" charset="0"/>
                  <a:ea typeface="Lato" charset="0"/>
                  <a:cs typeface="Lato" charset="0"/>
                </a:rPr>
                <a:t>Jr.</a:t>
              </a:r>
            </a:p>
          </p:txBody>
        </p:sp>
        <p:sp>
          <p:nvSpPr>
            <p:cNvPr id="15" name="Rechteck 14"/>
            <p:cNvSpPr/>
            <p:nvPr/>
          </p:nvSpPr>
          <p:spPr>
            <a:xfrm>
              <a:off x="3824706" y="3453865"/>
              <a:ext cx="638438" cy="215444"/>
            </a:xfrm>
            <a:prstGeom prst="rect">
              <a:avLst/>
            </a:prstGeom>
            <a:solidFill>
              <a:schemeClr val="bg1"/>
            </a:solidFill>
          </p:spPr>
          <p:txBody>
            <a:bodyPr wrap="square">
              <a:spAutoFit/>
            </a:bodyPr>
            <a:lstStyle/>
            <a:p>
              <a:pPr algn="r">
                <a:defRPr/>
              </a:pPr>
              <a:r>
                <a:rPr lang="de-DE" sz="800">
                  <a:solidFill>
                    <a:srgbClr val="000000"/>
                  </a:solidFill>
                  <a:latin typeface="Lato" charset="0"/>
                  <a:ea typeface="Lato" charset="0"/>
                  <a:cs typeface="Lato" charset="0"/>
                </a:rPr>
                <a:t>+1,4%/</a:t>
              </a:r>
              <a:r>
                <a:rPr lang="de-DE" sz="800" dirty="0">
                  <a:solidFill>
                    <a:srgbClr val="000000"/>
                  </a:solidFill>
                  <a:latin typeface="Lato" charset="0"/>
                  <a:ea typeface="Lato" charset="0"/>
                  <a:cs typeface="Lato" charset="0"/>
                </a:rPr>
                <a:t>Jr.</a:t>
              </a:r>
            </a:p>
          </p:txBody>
        </p:sp>
        <p:sp>
          <p:nvSpPr>
            <p:cNvPr id="16" name="Rechteck 15"/>
            <p:cNvSpPr/>
            <p:nvPr/>
          </p:nvSpPr>
          <p:spPr>
            <a:xfrm>
              <a:off x="4534653" y="3524220"/>
              <a:ext cx="707190" cy="215444"/>
            </a:xfrm>
            <a:prstGeom prst="rect">
              <a:avLst/>
            </a:prstGeom>
            <a:solidFill>
              <a:schemeClr val="bg1"/>
            </a:solidFill>
          </p:spPr>
          <p:txBody>
            <a:bodyPr wrap="square">
              <a:spAutoFit/>
            </a:bodyPr>
            <a:lstStyle/>
            <a:p>
              <a:pPr algn="r">
                <a:defRPr/>
              </a:pPr>
              <a:r>
                <a:rPr lang="de-DE" sz="800">
                  <a:solidFill>
                    <a:srgbClr val="000000"/>
                  </a:solidFill>
                  <a:latin typeface="Lato" charset="0"/>
                  <a:ea typeface="Lato" charset="0"/>
                  <a:cs typeface="Lato" charset="0"/>
                </a:rPr>
                <a:t>+11,4%/</a:t>
              </a:r>
              <a:r>
                <a:rPr lang="de-DE" sz="800" dirty="0">
                  <a:solidFill>
                    <a:srgbClr val="000000"/>
                  </a:solidFill>
                  <a:latin typeface="Lato" charset="0"/>
                  <a:ea typeface="Lato" charset="0"/>
                  <a:cs typeface="Lato" charset="0"/>
                </a:rPr>
                <a:t>Jr.</a:t>
              </a:r>
            </a:p>
          </p:txBody>
        </p:sp>
        <p:sp>
          <p:nvSpPr>
            <p:cNvPr id="17" name="Rechteck 16"/>
            <p:cNvSpPr/>
            <p:nvPr/>
          </p:nvSpPr>
          <p:spPr>
            <a:xfrm>
              <a:off x="2056081" y="4247521"/>
              <a:ext cx="499695" cy="215444"/>
            </a:xfrm>
            <a:prstGeom prst="rect">
              <a:avLst/>
            </a:prstGeom>
            <a:solidFill>
              <a:schemeClr val="bg1"/>
            </a:solidFill>
          </p:spPr>
          <p:txBody>
            <a:bodyPr wrap="square">
              <a:spAutoFit/>
            </a:bodyPr>
            <a:lstStyle/>
            <a:p>
              <a:pPr algn="ctr">
                <a:defRPr/>
              </a:pPr>
              <a:r>
                <a:rPr lang="de-DE" sz="800" b="1" dirty="0">
                  <a:solidFill>
                    <a:srgbClr val="000000"/>
                  </a:solidFill>
                  <a:latin typeface="Lato" charset="0"/>
                  <a:ea typeface="Lato" charset="0"/>
                  <a:cs typeface="Lato" charset="0"/>
                </a:rPr>
                <a:t>Öl</a:t>
              </a:r>
            </a:p>
          </p:txBody>
        </p:sp>
        <p:sp>
          <p:nvSpPr>
            <p:cNvPr id="18" name="Rechteck 17"/>
            <p:cNvSpPr/>
            <p:nvPr/>
          </p:nvSpPr>
          <p:spPr>
            <a:xfrm>
              <a:off x="2734563" y="4247521"/>
              <a:ext cx="541294" cy="215444"/>
            </a:xfrm>
            <a:prstGeom prst="rect">
              <a:avLst/>
            </a:prstGeom>
            <a:solidFill>
              <a:schemeClr val="bg1"/>
            </a:solidFill>
          </p:spPr>
          <p:txBody>
            <a:bodyPr wrap="square">
              <a:spAutoFit/>
            </a:bodyPr>
            <a:lstStyle/>
            <a:p>
              <a:pPr algn="ctr">
                <a:defRPr/>
              </a:pPr>
              <a:r>
                <a:rPr lang="de-DE" sz="800" b="1" dirty="0">
                  <a:solidFill>
                    <a:srgbClr val="000000"/>
                  </a:solidFill>
                  <a:latin typeface="Lato" charset="0"/>
                  <a:ea typeface="Lato" charset="0"/>
                  <a:cs typeface="Lato" charset="0"/>
                </a:rPr>
                <a:t>  Gas</a:t>
              </a:r>
            </a:p>
          </p:txBody>
        </p:sp>
        <p:sp>
          <p:nvSpPr>
            <p:cNvPr id="19" name="Rechteck 18"/>
            <p:cNvSpPr/>
            <p:nvPr/>
          </p:nvSpPr>
          <p:spPr>
            <a:xfrm>
              <a:off x="3286200" y="4247521"/>
              <a:ext cx="799628" cy="215444"/>
            </a:xfrm>
            <a:prstGeom prst="rect">
              <a:avLst/>
            </a:prstGeom>
            <a:solidFill>
              <a:schemeClr val="bg1"/>
            </a:solidFill>
          </p:spPr>
          <p:txBody>
            <a:bodyPr wrap="square">
              <a:spAutoFit/>
            </a:bodyPr>
            <a:lstStyle/>
            <a:p>
              <a:pPr algn="ctr">
                <a:defRPr/>
              </a:pPr>
              <a:r>
                <a:rPr lang="de-DE" sz="800" b="1" dirty="0">
                  <a:solidFill>
                    <a:srgbClr val="000000"/>
                  </a:solidFill>
                  <a:latin typeface="Lato" charset="0"/>
                  <a:ea typeface="Lato" charset="0"/>
                  <a:cs typeface="Lato" charset="0"/>
                </a:rPr>
                <a:t>  Kernkraft</a:t>
              </a:r>
            </a:p>
          </p:txBody>
        </p:sp>
        <p:sp>
          <p:nvSpPr>
            <p:cNvPr id="20" name="Rechteck 19"/>
            <p:cNvSpPr/>
            <p:nvPr/>
          </p:nvSpPr>
          <p:spPr>
            <a:xfrm>
              <a:off x="3995936" y="4247521"/>
              <a:ext cx="808974" cy="338554"/>
            </a:xfrm>
            <a:prstGeom prst="rect">
              <a:avLst/>
            </a:prstGeom>
            <a:solidFill>
              <a:schemeClr val="bg1"/>
            </a:solidFill>
          </p:spPr>
          <p:txBody>
            <a:bodyPr wrap="square">
              <a:spAutoFit/>
            </a:bodyPr>
            <a:lstStyle/>
            <a:p>
              <a:pPr algn="ctr">
                <a:defRPr/>
              </a:pPr>
              <a:r>
                <a:rPr lang="de-DE" sz="800" b="1" dirty="0">
                  <a:solidFill>
                    <a:srgbClr val="000000"/>
                  </a:solidFill>
                  <a:latin typeface="Lato" charset="0"/>
                  <a:ea typeface="Lato" charset="0"/>
                  <a:cs typeface="Lato" charset="0"/>
                </a:rPr>
                <a:t>Wasserkraft</a:t>
              </a:r>
            </a:p>
            <a:p>
              <a:pPr algn="ctr">
                <a:defRPr/>
              </a:pPr>
              <a:endParaRPr lang="de-DE" sz="800" b="1" dirty="0">
                <a:solidFill>
                  <a:srgbClr val="000000"/>
                </a:solidFill>
                <a:latin typeface="Lato" charset="0"/>
                <a:ea typeface="Lato" charset="0"/>
                <a:cs typeface="Lato" charset="0"/>
              </a:endParaRPr>
            </a:p>
          </p:txBody>
        </p:sp>
        <p:sp>
          <p:nvSpPr>
            <p:cNvPr id="22" name="Rechteck 21"/>
            <p:cNvSpPr/>
            <p:nvPr/>
          </p:nvSpPr>
          <p:spPr>
            <a:xfrm>
              <a:off x="1217679" y="2087651"/>
              <a:ext cx="638438" cy="215444"/>
            </a:xfrm>
            <a:prstGeom prst="rect">
              <a:avLst/>
            </a:prstGeom>
            <a:solidFill>
              <a:schemeClr val="bg1"/>
            </a:solidFill>
          </p:spPr>
          <p:txBody>
            <a:bodyPr wrap="square">
              <a:spAutoFit/>
            </a:bodyPr>
            <a:lstStyle/>
            <a:p>
              <a:pPr algn="r">
                <a:defRPr/>
              </a:pPr>
              <a:r>
                <a:rPr lang="de-DE" sz="800" dirty="0">
                  <a:solidFill>
                    <a:srgbClr val="000000"/>
                  </a:solidFill>
                  <a:latin typeface="Lato" charset="0"/>
                  <a:ea typeface="Lato" charset="0"/>
                  <a:cs typeface="Lato" charset="0"/>
                </a:rPr>
                <a:t>-0,6%/Jr.</a:t>
              </a:r>
            </a:p>
          </p:txBody>
        </p:sp>
        <p:sp>
          <p:nvSpPr>
            <p:cNvPr id="21" name="Rechteck 20"/>
            <p:cNvSpPr/>
            <p:nvPr/>
          </p:nvSpPr>
          <p:spPr>
            <a:xfrm>
              <a:off x="4716016" y="4247521"/>
              <a:ext cx="864096" cy="338554"/>
            </a:xfrm>
            <a:prstGeom prst="rect">
              <a:avLst/>
            </a:prstGeom>
            <a:solidFill>
              <a:schemeClr val="bg1"/>
            </a:solidFill>
          </p:spPr>
          <p:txBody>
            <a:bodyPr wrap="square">
              <a:spAutoFit/>
            </a:bodyPr>
            <a:lstStyle/>
            <a:p>
              <a:pPr algn="ctr">
                <a:defRPr/>
              </a:pPr>
              <a:r>
                <a:rPr lang="de-DE" sz="800" b="1" dirty="0">
                  <a:solidFill>
                    <a:srgbClr val="000000"/>
                  </a:solidFill>
                  <a:latin typeface="Lato" charset="0"/>
                  <a:ea typeface="Lato" charset="0"/>
                  <a:cs typeface="Lato" charset="0"/>
                </a:rPr>
                <a:t>Sonstige</a:t>
              </a:r>
            </a:p>
            <a:p>
              <a:pPr algn="ctr">
                <a:defRPr/>
              </a:pPr>
              <a:r>
                <a:rPr lang="de-DE" sz="800" b="1" dirty="0">
                  <a:solidFill>
                    <a:srgbClr val="000000"/>
                  </a:solidFill>
                  <a:latin typeface="Lato" charset="0"/>
                  <a:ea typeface="Lato" charset="0"/>
                  <a:cs typeface="Lato" charset="0"/>
                </a:rPr>
                <a:t>Erneuerbare</a:t>
              </a:r>
            </a:p>
          </p:txBody>
        </p:sp>
      </p:grpSp>
      <p:pic>
        <p:nvPicPr>
          <p:cNvPr id="23" name="Grafik 22" descr="Ein Bild, das Text, Screenshot, Reihe enthält.&#10;&#10;Automatisch generierte Beschreibung">
            <a:extLst>
              <a:ext uri="{FF2B5EF4-FFF2-40B4-BE49-F238E27FC236}">
                <a16:creationId xmlns:a16="http://schemas.microsoft.com/office/drawing/2014/main" id="{8C624361-2106-06E6-BE5C-6A3C98ACCA50}"/>
              </a:ext>
            </a:extLst>
          </p:cNvPr>
          <p:cNvPicPr>
            <a:picLocks noChangeAspect="1"/>
          </p:cNvPicPr>
          <p:nvPr/>
        </p:nvPicPr>
        <p:blipFill>
          <a:blip r:embed="rId4">
            <a:extLst>
              <a:ext uri="{28A0092B-C50C-407E-A947-70E740481C1C}">
                <a14:useLocalDpi xmlns:a14="http://schemas.microsoft.com/office/drawing/2010/main" val="0"/>
              </a:ext>
            </a:extLst>
          </a:blip>
          <a:srcRect t="15936" b="14510"/>
          <a:stretch/>
        </p:blipFill>
        <p:spPr>
          <a:xfrm>
            <a:off x="1187624" y="1788697"/>
            <a:ext cx="4334972" cy="2485058"/>
          </a:xfrm>
          <a:prstGeom prst="rect">
            <a:avLst/>
          </a:prstGeom>
        </p:spPr>
      </p:pic>
      <p:sp>
        <p:nvSpPr>
          <p:cNvPr id="5" name="Titel 1"/>
          <p:cNvSpPr txBox="1"/>
          <p:nvPr/>
        </p:nvSpPr>
        <p:spPr bwMode="auto">
          <a:xfrm>
            <a:off x="461877" y="-16639"/>
            <a:ext cx="8291840" cy="445429"/>
          </a:xfrm>
          <a:prstGeom prst="rect">
            <a:avLst/>
          </a:prstGeom>
        </p:spPr>
        <p:txBody>
          <a:bodyPr/>
          <a:lstStyle>
            <a:lvl1pPr algn="l" defTabSz="685800">
              <a:lnSpc>
                <a:spcPts val="3000"/>
              </a:lnSpc>
              <a:spcBef>
                <a:spcPts val="0"/>
              </a:spcBef>
              <a:buNone/>
              <a:defRPr lang="en-US" sz="2800" b="1">
                <a:solidFill>
                  <a:schemeClr val="accent1"/>
                </a:solidFill>
                <a:latin typeface="+mj-lt"/>
                <a:ea typeface="+mj-ea"/>
                <a:cs typeface="+mj-cs"/>
              </a:defRPr>
            </a:lvl1pPr>
          </a:lstStyle>
          <a:p>
            <a:pPr>
              <a:defRPr/>
            </a:pPr>
            <a:r>
              <a:rPr lang="de-DE" sz="2100" dirty="0">
                <a:solidFill>
                  <a:srgbClr val="0B4B91"/>
                </a:solidFill>
                <a:latin typeface="Montserrat" charset="0"/>
                <a:ea typeface="Montserrat" charset="0"/>
                <a:cs typeface="Montserrat" charset="0"/>
              </a:rPr>
              <a:t>Der Gipfelpunkt der Nutzung </a:t>
            </a:r>
            <a:br>
              <a:rPr lang="de-DE" sz="2100" dirty="0">
                <a:solidFill>
                  <a:srgbClr val="0B4B91"/>
                </a:solidFill>
                <a:latin typeface="Montserrat" charset="0"/>
                <a:ea typeface="Montserrat" charset="0"/>
                <a:cs typeface="Montserrat" charset="0"/>
              </a:rPr>
            </a:br>
            <a:r>
              <a:rPr lang="de-DE" sz="2100" dirty="0">
                <a:solidFill>
                  <a:srgbClr val="0B4B91"/>
                </a:solidFill>
                <a:latin typeface="Montserrat" charset="0"/>
                <a:ea typeface="Montserrat" charset="0"/>
                <a:cs typeface="Montserrat" charset="0"/>
              </a:rPr>
              <a:t>von Kohle und Öl ist vorbei. </a:t>
            </a:r>
          </a:p>
        </p:txBody>
      </p:sp>
      <p:cxnSp>
        <p:nvCxnSpPr>
          <p:cNvPr id="6" name="Gerade Verbindung 5"/>
          <p:cNvCxnSpPr/>
          <p:nvPr/>
        </p:nvCxnSpPr>
        <p:spPr bwMode="auto">
          <a:xfrm>
            <a:off x="457200" y="843558"/>
            <a:ext cx="868680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7" name="Bild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8519059" y="195486"/>
            <a:ext cx="445429" cy="445429"/>
          </a:xfrm>
          <a:prstGeom prst="rect">
            <a:avLst/>
          </a:prstGeom>
        </p:spPr>
      </p:pic>
      <p:sp>
        <p:nvSpPr>
          <p:cNvPr id="8" name="Textfeld 7"/>
          <p:cNvSpPr txBox="1"/>
          <p:nvPr/>
        </p:nvSpPr>
        <p:spPr bwMode="auto">
          <a:xfrm>
            <a:off x="4310659" y="4609460"/>
            <a:ext cx="4653830" cy="338554"/>
          </a:xfrm>
          <a:prstGeom prst="rect">
            <a:avLst/>
          </a:prstGeom>
          <a:noFill/>
        </p:spPr>
        <p:txBody>
          <a:bodyPr wrap="square" rtlCol="0">
            <a:spAutoFit/>
          </a:bodyPr>
          <a:lstStyle/>
          <a:p>
            <a:pPr algn="r">
              <a:defRPr/>
            </a:pPr>
            <a:r>
              <a:rPr lang="fr-FR" sz="800" dirty="0"/>
              <a:t>Quelle: Global Carbon Project </a:t>
            </a:r>
            <a:r>
              <a:rPr lang="fr-FR" sz="800" dirty="0">
                <a:hlinkClick r:id="rId6"/>
              </a:rPr>
              <a:t>https://robbieandrew.github.io/GCB2022/GtC/PNG/s90_2022_EnergyChanges_EJ.png</a:t>
            </a:r>
            <a:r>
              <a:rPr lang="fr-FR" sz="800" dirty="0"/>
              <a:t> </a:t>
            </a:r>
            <a:endParaRPr lang="de-DE" sz="800" dirty="0">
              <a:highlight>
                <a:srgbClr val="FFFF00"/>
              </a:highlight>
            </a:endParaRPr>
          </a:p>
        </p:txBody>
      </p:sp>
      <p:sp>
        <p:nvSpPr>
          <p:cNvPr id="2" name="Rechteck 1"/>
          <p:cNvSpPr/>
          <p:nvPr/>
        </p:nvSpPr>
        <p:spPr>
          <a:xfrm>
            <a:off x="5580112" y="1740634"/>
            <a:ext cx="3114212" cy="2031325"/>
          </a:xfrm>
          <a:prstGeom prst="rect">
            <a:avLst/>
          </a:prstGeom>
        </p:spPr>
        <p:txBody>
          <a:bodyPr wrap="square">
            <a:spAutoFit/>
          </a:bodyPr>
          <a:lstStyle/>
          <a:p>
            <a:pPr marL="285750" indent="-285750">
              <a:buFont typeface="Arial" charset="0"/>
              <a:buChar char="•"/>
              <a:defRPr/>
            </a:pPr>
            <a:r>
              <a:rPr lang="de-DE" sz="1400" dirty="0">
                <a:solidFill>
                  <a:srgbClr val="000000"/>
                </a:solidFill>
                <a:latin typeface="Lato" charset="0"/>
                <a:ea typeface="Lato" charset="0"/>
                <a:cs typeface="Lato" charset="0"/>
              </a:rPr>
              <a:t>Stark wachsen tun nur die erneuerbaren Energien. </a:t>
            </a:r>
          </a:p>
          <a:p>
            <a:pPr marL="285750" indent="-285750">
              <a:buFont typeface="Arial" charset="0"/>
              <a:buChar char="•"/>
              <a:defRPr/>
            </a:pPr>
            <a:endParaRPr lang="de-DE" sz="1400" dirty="0">
              <a:solidFill>
                <a:srgbClr val="000000"/>
              </a:solidFill>
              <a:latin typeface="Lato" charset="0"/>
              <a:ea typeface="Lato" charset="0"/>
              <a:cs typeface="Lato" charset="0"/>
            </a:endParaRPr>
          </a:p>
          <a:p>
            <a:pPr marL="285750" indent="-285750">
              <a:buFont typeface="Arial" charset="0"/>
              <a:buChar char="•"/>
              <a:defRPr/>
            </a:pPr>
            <a:r>
              <a:rPr lang="de-DE" sz="1400" dirty="0">
                <a:solidFill>
                  <a:srgbClr val="000000"/>
                </a:solidFill>
                <a:latin typeface="Lato" charset="0"/>
                <a:ea typeface="Lato" charset="0"/>
                <a:cs typeface="Lato" charset="0"/>
              </a:rPr>
              <a:t>Bei der Nutzung von Erdgas kündigt sich eine Trendwende an.  </a:t>
            </a:r>
          </a:p>
          <a:p>
            <a:pPr marL="285750" indent="-285750">
              <a:buFont typeface="Arial" charset="0"/>
              <a:buChar char="•"/>
              <a:defRPr/>
            </a:pPr>
            <a:endParaRPr lang="de-DE" sz="1400" dirty="0">
              <a:solidFill>
                <a:srgbClr val="000000"/>
              </a:solidFill>
              <a:latin typeface="Lato" charset="0"/>
              <a:ea typeface="Lato" charset="0"/>
              <a:cs typeface="Lato" charset="0"/>
            </a:endParaRPr>
          </a:p>
          <a:p>
            <a:pPr marL="285750" indent="-285750">
              <a:buFont typeface="Arial" charset="0"/>
              <a:buChar char="•"/>
              <a:defRPr/>
            </a:pPr>
            <a:r>
              <a:rPr lang="de-DE" sz="1400" dirty="0">
                <a:solidFill>
                  <a:srgbClr val="000000"/>
                </a:solidFill>
                <a:latin typeface="Lato" charset="0"/>
                <a:ea typeface="Lato" charset="0"/>
                <a:cs typeface="Lato" charset="0"/>
              </a:rPr>
              <a:t>Technologieinvestitionen werden sich mehr und mehr zu den Erneuerbaren verlagern. </a:t>
            </a:r>
          </a:p>
        </p:txBody>
      </p:sp>
      <p:sp>
        <p:nvSpPr>
          <p:cNvPr id="24" name="Rechteck 23">
            <a:extLst>
              <a:ext uri="{FF2B5EF4-FFF2-40B4-BE49-F238E27FC236}">
                <a16:creationId xmlns:a16="http://schemas.microsoft.com/office/drawing/2014/main" id="{96E19404-0434-BD87-23BC-C365D225686A}"/>
              </a:ext>
            </a:extLst>
          </p:cNvPr>
          <p:cNvSpPr/>
          <p:nvPr/>
        </p:nvSpPr>
        <p:spPr>
          <a:xfrm>
            <a:off x="2051720" y="1491630"/>
            <a:ext cx="795371" cy="246221"/>
          </a:xfrm>
          <a:prstGeom prst="rect">
            <a:avLst/>
          </a:prstGeom>
          <a:solidFill>
            <a:schemeClr val="bg1"/>
          </a:solidFill>
        </p:spPr>
        <p:txBody>
          <a:bodyPr wrap="square">
            <a:spAutoFit/>
          </a:bodyPr>
          <a:lstStyle/>
          <a:p>
            <a:pPr algn="r">
              <a:defRPr/>
            </a:pPr>
            <a:r>
              <a:rPr lang="de-DE" sz="1000" b="1" dirty="0">
                <a:solidFill>
                  <a:srgbClr val="000000"/>
                </a:solidFill>
                <a:latin typeface="Lato" charset="0"/>
                <a:ea typeface="Lato" charset="0"/>
                <a:cs typeface="Lato" charset="0"/>
              </a:rPr>
              <a:t>- 0,8%/Jr.</a:t>
            </a:r>
          </a:p>
        </p:txBody>
      </p:sp>
      <p:sp>
        <p:nvSpPr>
          <p:cNvPr id="25" name="Rechteck 24">
            <a:extLst>
              <a:ext uri="{FF2B5EF4-FFF2-40B4-BE49-F238E27FC236}">
                <a16:creationId xmlns:a16="http://schemas.microsoft.com/office/drawing/2014/main" id="{68FC883C-5261-26E8-DBF9-812F5C754DE6}"/>
              </a:ext>
            </a:extLst>
          </p:cNvPr>
          <p:cNvSpPr/>
          <p:nvPr/>
        </p:nvSpPr>
        <p:spPr>
          <a:xfrm>
            <a:off x="2915816" y="2109505"/>
            <a:ext cx="795371" cy="246221"/>
          </a:xfrm>
          <a:prstGeom prst="rect">
            <a:avLst/>
          </a:prstGeom>
          <a:solidFill>
            <a:schemeClr val="bg1"/>
          </a:solidFill>
        </p:spPr>
        <p:txBody>
          <a:bodyPr wrap="square">
            <a:spAutoFit/>
          </a:bodyPr>
          <a:lstStyle/>
          <a:p>
            <a:pPr algn="r">
              <a:defRPr/>
            </a:pPr>
            <a:r>
              <a:rPr lang="de-DE" sz="1000" b="1" dirty="0">
                <a:solidFill>
                  <a:srgbClr val="000000"/>
                </a:solidFill>
                <a:latin typeface="Lato" charset="0"/>
                <a:ea typeface="Lato" charset="0"/>
                <a:cs typeface="Lato" charset="0"/>
              </a:rPr>
              <a:t>+2,5%/Jr.</a:t>
            </a:r>
          </a:p>
        </p:txBody>
      </p:sp>
      <p:sp>
        <p:nvSpPr>
          <p:cNvPr id="26" name="Rechteck 25">
            <a:extLst>
              <a:ext uri="{FF2B5EF4-FFF2-40B4-BE49-F238E27FC236}">
                <a16:creationId xmlns:a16="http://schemas.microsoft.com/office/drawing/2014/main" id="{41F1C228-9435-F152-590B-F24DAA4B5FF5}"/>
              </a:ext>
            </a:extLst>
          </p:cNvPr>
          <p:cNvSpPr/>
          <p:nvPr/>
        </p:nvSpPr>
        <p:spPr>
          <a:xfrm>
            <a:off x="3515287" y="3539379"/>
            <a:ext cx="795371" cy="246221"/>
          </a:xfrm>
          <a:prstGeom prst="rect">
            <a:avLst/>
          </a:prstGeom>
          <a:solidFill>
            <a:schemeClr val="bg1"/>
          </a:solidFill>
        </p:spPr>
        <p:txBody>
          <a:bodyPr wrap="square">
            <a:spAutoFit/>
          </a:bodyPr>
          <a:lstStyle/>
          <a:p>
            <a:pPr algn="r">
              <a:defRPr/>
            </a:pPr>
            <a:r>
              <a:rPr lang="de-DE" sz="1000" b="1" dirty="0">
                <a:solidFill>
                  <a:srgbClr val="000000"/>
                </a:solidFill>
                <a:latin typeface="Lato" charset="0"/>
                <a:ea typeface="Lato" charset="0"/>
                <a:cs typeface="Lato" charset="0"/>
              </a:rPr>
              <a:t>+0,8%/Jr.</a:t>
            </a:r>
          </a:p>
        </p:txBody>
      </p:sp>
      <p:sp>
        <p:nvSpPr>
          <p:cNvPr id="27" name="Rechteck 26">
            <a:extLst>
              <a:ext uri="{FF2B5EF4-FFF2-40B4-BE49-F238E27FC236}">
                <a16:creationId xmlns:a16="http://schemas.microsoft.com/office/drawing/2014/main" id="{E327BB37-444E-FDCC-8FF1-620F76F20541}"/>
              </a:ext>
            </a:extLst>
          </p:cNvPr>
          <p:cNvSpPr/>
          <p:nvPr/>
        </p:nvSpPr>
        <p:spPr>
          <a:xfrm>
            <a:off x="4234544" y="3369145"/>
            <a:ext cx="784716" cy="246221"/>
          </a:xfrm>
          <a:prstGeom prst="rect">
            <a:avLst/>
          </a:prstGeom>
          <a:solidFill>
            <a:schemeClr val="bg1"/>
          </a:solidFill>
        </p:spPr>
        <p:txBody>
          <a:bodyPr wrap="square">
            <a:spAutoFit/>
          </a:bodyPr>
          <a:lstStyle/>
          <a:p>
            <a:pPr algn="r">
              <a:defRPr/>
            </a:pPr>
            <a:r>
              <a:rPr lang="de-DE" sz="1000" b="1" dirty="0">
                <a:solidFill>
                  <a:srgbClr val="000000"/>
                </a:solidFill>
                <a:latin typeface="Lato" charset="0"/>
                <a:ea typeface="Lato" charset="0"/>
                <a:cs typeface="Lato" charset="0"/>
              </a:rPr>
              <a:t>+1,1 %/Jr.</a:t>
            </a:r>
          </a:p>
        </p:txBody>
      </p:sp>
      <p:sp>
        <p:nvSpPr>
          <p:cNvPr id="28" name="Rechteck 27">
            <a:extLst>
              <a:ext uri="{FF2B5EF4-FFF2-40B4-BE49-F238E27FC236}">
                <a16:creationId xmlns:a16="http://schemas.microsoft.com/office/drawing/2014/main" id="{075438A6-0B7B-5467-8A4B-2BBC0477A583}"/>
              </a:ext>
            </a:extLst>
          </p:cNvPr>
          <p:cNvSpPr/>
          <p:nvPr/>
        </p:nvSpPr>
        <p:spPr>
          <a:xfrm>
            <a:off x="4716017" y="2970552"/>
            <a:ext cx="864096" cy="246221"/>
          </a:xfrm>
          <a:prstGeom prst="rect">
            <a:avLst/>
          </a:prstGeom>
          <a:solidFill>
            <a:schemeClr val="bg1"/>
          </a:solidFill>
        </p:spPr>
        <p:txBody>
          <a:bodyPr wrap="square">
            <a:spAutoFit/>
          </a:bodyPr>
          <a:lstStyle/>
          <a:p>
            <a:pPr algn="r">
              <a:defRPr/>
            </a:pPr>
            <a:r>
              <a:rPr lang="de-DE" sz="1000" b="1" dirty="0">
                <a:solidFill>
                  <a:srgbClr val="000000"/>
                </a:solidFill>
                <a:latin typeface="Lato" charset="0"/>
                <a:ea typeface="Lato" charset="0"/>
                <a:cs typeface="Lato" charset="0"/>
              </a:rPr>
              <a:t>   +16%/Jr.  </a:t>
            </a:r>
          </a:p>
        </p:txBody>
      </p:sp>
      <p:sp>
        <p:nvSpPr>
          <p:cNvPr id="29" name="Rechteck 28">
            <a:extLst>
              <a:ext uri="{FF2B5EF4-FFF2-40B4-BE49-F238E27FC236}">
                <a16:creationId xmlns:a16="http://schemas.microsoft.com/office/drawing/2014/main" id="{74295E52-B6A5-77EB-6028-4A1B26962B9A}"/>
              </a:ext>
            </a:extLst>
          </p:cNvPr>
          <p:cNvSpPr/>
          <p:nvPr/>
        </p:nvSpPr>
        <p:spPr>
          <a:xfrm>
            <a:off x="1384570" y="1917617"/>
            <a:ext cx="825657" cy="246221"/>
          </a:xfrm>
          <a:prstGeom prst="rect">
            <a:avLst/>
          </a:prstGeom>
          <a:solidFill>
            <a:schemeClr val="bg1"/>
          </a:solidFill>
        </p:spPr>
        <p:txBody>
          <a:bodyPr wrap="square">
            <a:spAutoFit/>
          </a:bodyPr>
          <a:lstStyle/>
          <a:p>
            <a:pPr algn="r">
              <a:defRPr/>
            </a:pPr>
            <a:r>
              <a:rPr lang="de-DE" sz="1000" b="1" dirty="0">
                <a:solidFill>
                  <a:srgbClr val="000000"/>
                </a:solidFill>
                <a:latin typeface="Lato" charset="0"/>
                <a:ea typeface="Lato" charset="0"/>
                <a:cs typeface="Lato" charset="0"/>
              </a:rPr>
              <a:t>-0,1%/</a:t>
            </a:r>
            <a:r>
              <a:rPr lang="de-DE" sz="1000" b="1" dirty="0" err="1">
                <a:solidFill>
                  <a:srgbClr val="000000"/>
                </a:solidFill>
                <a:latin typeface="Lato" charset="0"/>
                <a:ea typeface="Lato" charset="0"/>
                <a:cs typeface="Lato" charset="0"/>
              </a:rPr>
              <a:t>Jr</a:t>
            </a:r>
            <a:r>
              <a:rPr lang="de-DE" sz="1000" b="1" dirty="0">
                <a:solidFill>
                  <a:srgbClr val="000000"/>
                </a:solidFill>
                <a:latin typeface="Lato" charset="0"/>
                <a:ea typeface="Lato" charset="0"/>
                <a:cs typeface="Lato" charset="0"/>
              </a:rPr>
              <a:t>   .</a:t>
            </a:r>
          </a:p>
        </p:txBody>
      </p:sp>
    </p:spTree>
    <p:extLst>
      <p:ext uri="{BB962C8B-B14F-4D97-AF65-F5344CB8AC3E}">
        <p14:creationId xmlns:p14="http://schemas.microsoft.com/office/powerpoint/2010/main" val="895914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3" name="Grafik 2"/>
          <p:cNvPicPr>
            <a:picLocks noChangeAspect="1"/>
          </p:cNvPicPr>
          <p:nvPr/>
        </p:nvPicPr>
        <p:blipFill>
          <a:blip r:embed="rId3"/>
          <a:srcRect t="16536"/>
          <a:stretch/>
        </p:blipFill>
        <p:spPr bwMode="auto">
          <a:xfrm>
            <a:off x="395536" y="1628073"/>
            <a:ext cx="6624736" cy="3133745"/>
          </a:xfrm>
          <a:prstGeom prst="rect">
            <a:avLst/>
          </a:prstGeom>
        </p:spPr>
      </p:pic>
      <p:sp>
        <p:nvSpPr>
          <p:cNvPr id="5" name="Textfeld 4"/>
          <p:cNvSpPr txBox="1"/>
          <p:nvPr/>
        </p:nvSpPr>
        <p:spPr bwMode="auto">
          <a:xfrm>
            <a:off x="8008342" y="4654096"/>
            <a:ext cx="1021433" cy="215444"/>
          </a:xfrm>
          <a:prstGeom prst="rect">
            <a:avLst/>
          </a:prstGeom>
          <a:noFill/>
        </p:spPr>
        <p:txBody>
          <a:bodyPr wrap="none" rtlCol="0">
            <a:spAutoFit/>
          </a:bodyPr>
          <a:lstStyle/>
          <a:p>
            <a:pPr algn="r">
              <a:defRPr/>
            </a:pPr>
            <a:r>
              <a:rPr lang="de-DE" sz="800" dirty="0">
                <a:latin typeface="Lato" charset="0"/>
                <a:ea typeface="Lato" charset="0"/>
                <a:cs typeface="Lato" charset="0"/>
              </a:rPr>
              <a:t>Quelle: IPCC 2021</a:t>
            </a:r>
            <a:endParaRPr sz="800" dirty="0">
              <a:latin typeface="Lato" charset="0"/>
              <a:ea typeface="Lato" charset="0"/>
              <a:cs typeface="Lato" charset="0"/>
            </a:endParaRPr>
          </a:p>
        </p:txBody>
      </p:sp>
      <p:sp>
        <p:nvSpPr>
          <p:cNvPr id="7" name="Titel 1"/>
          <p:cNvSpPr txBox="1"/>
          <p:nvPr/>
        </p:nvSpPr>
        <p:spPr bwMode="auto">
          <a:xfrm>
            <a:off x="457200" y="123479"/>
            <a:ext cx="6491064" cy="720080"/>
          </a:xfrm>
          <a:prstGeom prst="rect">
            <a:avLst/>
          </a:prstGeom>
        </p:spPr>
        <p:txBody>
          <a:bodyPr/>
          <a:lstStyle>
            <a:lvl1pPr algn="l" defTabSz="685800">
              <a:lnSpc>
                <a:spcPts val="3000"/>
              </a:lnSpc>
              <a:spcBef>
                <a:spcPts val="0"/>
              </a:spcBef>
              <a:buNone/>
              <a:defRPr lang="en-US" sz="2800" b="1">
                <a:solidFill>
                  <a:schemeClr val="accent1"/>
                </a:solidFill>
                <a:latin typeface="+mj-lt"/>
                <a:ea typeface="+mj-ea"/>
                <a:cs typeface="+mj-cs"/>
              </a:defRPr>
            </a:lvl1pPr>
          </a:lstStyle>
          <a:p>
            <a:pPr>
              <a:lnSpc>
                <a:spcPct val="100000"/>
              </a:lnSpc>
              <a:defRPr/>
            </a:pPr>
            <a:r>
              <a:rPr lang="de-DE" sz="1800" dirty="0">
                <a:solidFill>
                  <a:srgbClr val="0B4B91"/>
                </a:solidFill>
                <a:latin typeface="Montserrat" charset="0"/>
                <a:ea typeface="Montserrat" charset="0"/>
                <a:cs typeface="Montserrat" charset="0"/>
              </a:rPr>
              <a:t>Globale Oberflächentemperaturen in Abhängigkeit von Treibhausgasemissionen</a:t>
            </a:r>
            <a:endParaRPr sz="1800" dirty="0">
              <a:solidFill>
                <a:srgbClr val="0B4B91"/>
              </a:solidFill>
              <a:latin typeface="Montserrat" charset="0"/>
              <a:ea typeface="Montserrat" charset="0"/>
              <a:cs typeface="Montserrat" charset="0"/>
            </a:endParaRPr>
          </a:p>
        </p:txBody>
      </p:sp>
      <p:pic>
        <p:nvPicPr>
          <p:cNvPr id="9" name="Bild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8519059" y="195486"/>
            <a:ext cx="445429" cy="445429"/>
          </a:xfrm>
          <a:prstGeom prst="rect">
            <a:avLst/>
          </a:prstGeom>
        </p:spPr>
      </p:pic>
      <p:cxnSp>
        <p:nvCxnSpPr>
          <p:cNvPr id="10" name="Gerade Verbindung 9"/>
          <p:cNvCxnSpPr/>
          <p:nvPr/>
        </p:nvCxnSpPr>
        <p:spPr bwMode="auto">
          <a:xfrm>
            <a:off x="457200" y="843558"/>
            <a:ext cx="8686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1" name=" 10"/>
          <p:cNvSpPr/>
          <p:nvPr/>
        </p:nvSpPr>
        <p:spPr bwMode="auto">
          <a:xfrm>
            <a:off x="6516216" y="1995686"/>
            <a:ext cx="2016224" cy="1681061"/>
          </a:xfrm>
        </p:spPr>
        <p:txBody>
          <a:bodyPr rot="0" spcFirstLastPara="0" vertOverflow="overflow" horzOverflow="clip" vert="horz" wrap="square" lIns="91440" tIns="45720" rIns="91440" bIns="45720" numCol="1" spcCol="0" rtlCol="0" fromWordArt="0" anchor="t" anchorCtr="0" forceAA="0" compatLnSpc="1">
            <a:prstTxWarp prst="textNoShape">
              <a:avLst/>
            </a:prstTxWarp>
            <a:noAutofit/>
          </a:bodyPr>
          <a:lstStyle/>
          <a:p>
            <a:pPr>
              <a:defRPr/>
            </a:pPr>
            <a:r>
              <a:rPr lang="de-DE" sz="1400" dirty="0">
                <a:latin typeface="Lato" charset="0"/>
                <a:ea typeface="Lato" charset="0"/>
                <a:cs typeface="Lato" charset="0"/>
              </a:rPr>
              <a:t>Je mehr Treibhausgase es insgesamt gibt, desto wärmer wird es auf der Erde.</a:t>
            </a:r>
          </a:p>
        </p:txBody>
      </p:sp>
      <p:sp>
        <p:nvSpPr>
          <p:cNvPr id="12" name="Titel 1"/>
          <p:cNvSpPr txBox="1"/>
          <p:nvPr/>
        </p:nvSpPr>
        <p:spPr bwMode="auto">
          <a:xfrm>
            <a:off x="1547664" y="1887679"/>
            <a:ext cx="1728192" cy="684071"/>
          </a:xfrm>
          <a:prstGeom prst="rect">
            <a:avLst/>
          </a:prstGeom>
          <a:solidFill>
            <a:schemeClr val="bg1"/>
          </a:solidFill>
        </p:spPr>
        <p:txBody>
          <a:bodyPr vert="horz" lIns="91440" tIns="45720" rIns="91440" bIns="45720" rtlCol="0" anchor="t">
            <a:noAutofit/>
          </a:bodyPr>
          <a:lstStyle>
            <a:lvl1pPr algn="l" defTabSz="914400">
              <a:spcBef>
                <a:spcPts val="0"/>
              </a:spcBef>
              <a:buNone/>
              <a:defRPr sz="1600" b="1">
                <a:solidFill>
                  <a:schemeClr val="bg1"/>
                </a:solidFill>
                <a:latin typeface="Segoe UI"/>
                <a:ea typeface="Segoe UI"/>
                <a:cs typeface="Segoe UI"/>
              </a:defRPr>
            </a:lvl1pPr>
          </a:lstStyle>
          <a:p>
            <a:pPr>
              <a:defRPr/>
            </a:pPr>
            <a:endParaRPr lang="de-DE" sz="1000" b="0" dirty="0">
              <a:solidFill>
                <a:srgbClr val="FF0000"/>
              </a:solidFill>
              <a:latin typeface="Lato" charset="0"/>
              <a:ea typeface="Lato" charset="0"/>
              <a:cs typeface="Lato" charset="0"/>
            </a:endParaRPr>
          </a:p>
        </p:txBody>
      </p:sp>
      <p:sp>
        <p:nvSpPr>
          <p:cNvPr id="13" name="Titel 1"/>
          <p:cNvSpPr txBox="1"/>
          <p:nvPr/>
        </p:nvSpPr>
        <p:spPr bwMode="auto">
          <a:xfrm>
            <a:off x="3702732" y="4011910"/>
            <a:ext cx="2160240" cy="360040"/>
          </a:xfrm>
          <a:prstGeom prst="rect">
            <a:avLst/>
          </a:prstGeom>
          <a:solidFill>
            <a:schemeClr val="bg1"/>
          </a:solidFill>
        </p:spPr>
        <p:txBody>
          <a:bodyPr vert="horz" lIns="91440" tIns="45720" rIns="91440" bIns="45720" rtlCol="0" anchor="t">
            <a:noAutofit/>
          </a:bodyPr>
          <a:lstStyle>
            <a:lvl1pPr algn="l" defTabSz="914400">
              <a:spcBef>
                <a:spcPts val="0"/>
              </a:spcBef>
              <a:buNone/>
              <a:defRPr sz="1600" b="1">
                <a:solidFill>
                  <a:schemeClr val="bg1"/>
                </a:solidFill>
                <a:latin typeface="Segoe UI"/>
                <a:ea typeface="Segoe UI"/>
                <a:cs typeface="Segoe UI"/>
              </a:defRPr>
            </a:lvl1pPr>
          </a:lstStyle>
          <a:p>
            <a:pPr>
              <a:defRPr/>
            </a:pPr>
            <a:r>
              <a:rPr lang="de-DE" sz="900" b="0" dirty="0">
                <a:solidFill>
                  <a:schemeClr val="tx1"/>
                </a:solidFill>
                <a:latin typeface="Lato" charset="0"/>
                <a:ea typeface="Lato" charset="0"/>
                <a:cs typeface="Lato" charset="0"/>
              </a:rPr>
              <a:t>Kumulierte CO2-Emissionen seit 1850</a:t>
            </a:r>
          </a:p>
        </p:txBody>
      </p:sp>
      <p:sp>
        <p:nvSpPr>
          <p:cNvPr id="14" name="Titel 1"/>
          <p:cNvSpPr txBox="1"/>
          <p:nvPr/>
        </p:nvSpPr>
        <p:spPr bwMode="auto">
          <a:xfrm>
            <a:off x="395536" y="1307824"/>
            <a:ext cx="792088" cy="223597"/>
          </a:xfrm>
          <a:prstGeom prst="rect">
            <a:avLst/>
          </a:prstGeom>
          <a:solidFill>
            <a:schemeClr val="bg1"/>
          </a:solidFill>
        </p:spPr>
        <p:txBody>
          <a:bodyPr vert="horz" lIns="91440" tIns="45720" rIns="91440" bIns="45720" rtlCol="0" anchor="t">
            <a:noAutofit/>
          </a:bodyPr>
          <a:lstStyle>
            <a:lvl1pPr algn="l" defTabSz="914400">
              <a:spcBef>
                <a:spcPts val="0"/>
              </a:spcBef>
              <a:buNone/>
              <a:defRPr sz="1600" b="1">
                <a:solidFill>
                  <a:schemeClr val="bg1"/>
                </a:solidFill>
                <a:latin typeface="Segoe UI"/>
                <a:ea typeface="Segoe UI"/>
                <a:cs typeface="Segoe UI"/>
              </a:defRPr>
            </a:lvl1pPr>
          </a:lstStyle>
          <a:p>
            <a:pPr>
              <a:defRPr/>
            </a:pPr>
            <a:r>
              <a:rPr lang="de-DE" sz="1000" b="0" dirty="0">
                <a:solidFill>
                  <a:schemeClr val="tx1"/>
                </a:solidFill>
                <a:latin typeface="Lato" charset="0"/>
                <a:ea typeface="Lato" charset="0"/>
                <a:cs typeface="Lato" charset="0"/>
              </a:rPr>
              <a:t>Kelvin / °C</a:t>
            </a:r>
          </a:p>
        </p:txBody>
      </p:sp>
      <p:sp>
        <p:nvSpPr>
          <p:cNvPr id="2" name="Titel 1">
            <a:extLst>
              <a:ext uri="{FF2B5EF4-FFF2-40B4-BE49-F238E27FC236}">
                <a16:creationId xmlns:a16="http://schemas.microsoft.com/office/drawing/2014/main" id="{247CFE41-44E7-EDAD-8CE6-1EC5F3A20469}"/>
              </a:ext>
            </a:extLst>
          </p:cNvPr>
          <p:cNvSpPr txBox="1"/>
          <p:nvPr/>
        </p:nvSpPr>
        <p:spPr bwMode="auto">
          <a:xfrm>
            <a:off x="954805" y="3486764"/>
            <a:ext cx="1152128" cy="360040"/>
          </a:xfrm>
          <a:prstGeom prst="rect">
            <a:avLst/>
          </a:prstGeom>
          <a:solidFill>
            <a:schemeClr val="bg1"/>
          </a:solidFill>
        </p:spPr>
        <p:txBody>
          <a:bodyPr vert="horz" lIns="91440" tIns="45720" rIns="91440" bIns="45720" rtlCol="0" anchor="t">
            <a:noAutofit/>
          </a:bodyPr>
          <a:lstStyle>
            <a:lvl1pPr algn="l" defTabSz="914400">
              <a:spcBef>
                <a:spcPts val="0"/>
              </a:spcBef>
              <a:buNone/>
              <a:defRPr sz="1600" b="1">
                <a:solidFill>
                  <a:schemeClr val="bg1"/>
                </a:solidFill>
                <a:latin typeface="Segoe UI"/>
                <a:ea typeface="Segoe UI"/>
                <a:cs typeface="Segoe UI"/>
              </a:defRPr>
            </a:lvl1pPr>
          </a:lstStyle>
          <a:p>
            <a:pPr algn="ctr">
              <a:defRPr/>
            </a:pPr>
            <a:r>
              <a:rPr lang="de-DE" sz="900" b="0" dirty="0">
                <a:solidFill>
                  <a:schemeClr val="tx1"/>
                </a:solidFill>
                <a:latin typeface="Lato" charset="0"/>
                <a:ea typeface="Lato" charset="0"/>
                <a:cs typeface="Lato" charset="0"/>
              </a:rPr>
              <a:t>Historische globale Erwärmung</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alpha val="59000"/>
          </a:schemeClr>
        </a:solidFill>
        <a:effectLst/>
      </p:bgPr>
    </p:bg>
    <p:spTree>
      <p:nvGrpSpPr>
        <p:cNvPr id="1" name=""/>
        <p:cNvGrpSpPr/>
        <p:nvPr/>
      </p:nvGrpSpPr>
      <p:grpSpPr>
        <a:xfrm>
          <a:off x="0" y="0"/>
          <a:ext cx="0" cy="0"/>
          <a:chOff x="0" y="0"/>
          <a:chExt cx="0" cy="0"/>
        </a:xfrm>
      </p:grpSpPr>
      <p:cxnSp>
        <p:nvCxnSpPr>
          <p:cNvPr id="15" name="Gerade Verbindung 14"/>
          <p:cNvCxnSpPr/>
          <p:nvPr/>
        </p:nvCxnSpPr>
        <p:spPr bwMode="auto">
          <a:xfrm>
            <a:off x="457200" y="1059582"/>
            <a:ext cx="868680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6" name="Bild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8519059" y="195486"/>
            <a:ext cx="445429" cy="445429"/>
          </a:xfrm>
          <a:prstGeom prst="rect">
            <a:avLst/>
          </a:prstGeom>
        </p:spPr>
      </p:pic>
      <p:sp>
        <p:nvSpPr>
          <p:cNvPr id="17" name="Titel 1"/>
          <p:cNvSpPr txBox="1"/>
          <p:nvPr/>
        </p:nvSpPr>
        <p:spPr bwMode="auto">
          <a:xfrm>
            <a:off x="457200" y="51470"/>
            <a:ext cx="7499176" cy="720080"/>
          </a:xfrm>
          <a:prstGeom prst="rect">
            <a:avLst/>
          </a:prstGeom>
        </p:spPr>
        <p:txBody>
          <a:bodyPr/>
          <a:lstStyle>
            <a:lvl1pPr algn="l" defTabSz="685800">
              <a:lnSpc>
                <a:spcPts val="3000"/>
              </a:lnSpc>
              <a:spcBef>
                <a:spcPts val="0"/>
              </a:spcBef>
              <a:buNone/>
              <a:defRPr lang="en-US" sz="2800" b="1">
                <a:solidFill>
                  <a:schemeClr val="accent1"/>
                </a:solidFill>
                <a:latin typeface="+mj-lt"/>
                <a:ea typeface="+mj-ea"/>
                <a:cs typeface="+mj-cs"/>
              </a:defRPr>
            </a:lvl1pPr>
          </a:lstStyle>
          <a:p>
            <a:pPr>
              <a:lnSpc>
                <a:spcPct val="100000"/>
              </a:lnSpc>
              <a:defRPr/>
            </a:pPr>
            <a:r>
              <a:rPr lang="de-DE" sz="1800" dirty="0">
                <a:solidFill>
                  <a:srgbClr val="0B4B91"/>
                </a:solidFill>
                <a:latin typeface="Montserrat" charset="0"/>
                <a:ea typeface="Montserrat" charset="0"/>
                <a:cs typeface="Montserrat" charset="0"/>
              </a:rPr>
              <a:t>Viele etablierte Industrien unterschätzen die Geschwindigkeit des Wandels. </a:t>
            </a:r>
          </a:p>
          <a:p>
            <a:pPr>
              <a:lnSpc>
                <a:spcPct val="100000"/>
              </a:lnSpc>
              <a:defRPr/>
            </a:pPr>
            <a:r>
              <a:rPr lang="de-DE" sz="1800" dirty="0">
                <a:solidFill>
                  <a:srgbClr val="0B4B91"/>
                </a:solidFill>
                <a:latin typeface="Montserrat" charset="0"/>
                <a:ea typeface="Montserrat" charset="0"/>
                <a:cs typeface="Montserrat" charset="0"/>
              </a:rPr>
              <a:t>Wer nicht vorn dabei ist, verliert.</a:t>
            </a:r>
          </a:p>
        </p:txBody>
      </p:sp>
      <p:sp>
        <p:nvSpPr>
          <p:cNvPr id="8" name="Textfeld 7"/>
          <p:cNvSpPr txBox="1"/>
          <p:nvPr/>
        </p:nvSpPr>
        <p:spPr bwMode="auto">
          <a:xfrm>
            <a:off x="4203225" y="4578172"/>
            <a:ext cx="4745807" cy="338554"/>
          </a:xfrm>
          <a:prstGeom prst="rect">
            <a:avLst/>
          </a:prstGeom>
          <a:noFill/>
        </p:spPr>
        <p:txBody>
          <a:bodyPr wrap="square" rtlCol="0">
            <a:spAutoFit/>
          </a:bodyPr>
          <a:lstStyle/>
          <a:p>
            <a:pPr algn="r">
              <a:defRPr/>
            </a:pPr>
            <a:r>
              <a:rPr lang="de-DE" sz="800" dirty="0">
                <a:latin typeface="Lato" charset="0"/>
                <a:ea typeface="Lato" charset="0"/>
                <a:cs typeface="Lato" charset="0"/>
              </a:rPr>
              <a:t>Quelle: Rocky Mountain Institute </a:t>
            </a:r>
            <a:r>
              <a:rPr lang="de-DE" sz="800" dirty="0">
                <a:latin typeface="Lato" charset="0"/>
                <a:ea typeface="Lato" charset="0"/>
                <a:cs typeface="Lato" charset="0"/>
                <a:hlinkClick r:id="rId3">
                  <a:extLst>
                    <a:ext uri="{A12FA001-AC4F-418D-AE19-62706E023703}">
                      <ahyp:hlinkClr xmlns:ahyp="http://schemas.microsoft.com/office/drawing/2018/hyperlinkcolor" val="tx"/>
                    </a:ext>
                  </a:extLst>
                </a:hlinkClick>
              </a:rPr>
              <a:t>https://rmi.org/wp-content/uploads/dlm_uploads/2024/06/RMI_cleantech_revolution.pdf</a:t>
            </a:r>
            <a:r>
              <a:rPr lang="de-DE" sz="800" dirty="0">
                <a:latin typeface="Lato" charset="0"/>
                <a:ea typeface="Lato" charset="0"/>
                <a:cs typeface="Lato" charset="0"/>
              </a:rPr>
              <a:t> </a:t>
            </a:r>
          </a:p>
        </p:txBody>
      </p:sp>
      <p:grpSp>
        <p:nvGrpSpPr>
          <p:cNvPr id="2" name="Gruppierung 1"/>
          <p:cNvGrpSpPr/>
          <p:nvPr/>
        </p:nvGrpSpPr>
        <p:grpSpPr>
          <a:xfrm>
            <a:off x="1043608" y="1267547"/>
            <a:ext cx="6984776" cy="3104403"/>
            <a:chOff x="611560" y="1345582"/>
            <a:chExt cx="6323156" cy="2810344"/>
          </a:xfrm>
        </p:grpSpPr>
        <p:pic>
          <p:nvPicPr>
            <p:cNvPr id="12" name="Grafik 834007192"/>
            <p:cNvPicPr>
              <a:picLocks noChangeAspect="1"/>
            </p:cNvPicPr>
            <p:nvPr/>
          </p:nvPicPr>
          <p:blipFill rotWithShape="1">
            <a:blip r:embed="rId4"/>
            <a:srcRect t="20630" b="8825"/>
            <a:stretch/>
          </p:blipFill>
          <p:spPr bwMode="auto">
            <a:xfrm>
              <a:off x="611560" y="1599498"/>
              <a:ext cx="6323156" cy="2556428"/>
            </a:xfrm>
            <a:prstGeom prst="rect">
              <a:avLst/>
            </a:prstGeom>
          </p:spPr>
        </p:pic>
        <p:sp>
          <p:nvSpPr>
            <p:cNvPr id="13" name="Textfeld 12">
              <a:extLst>
                <a:ext uri="{FF2B5EF4-FFF2-40B4-BE49-F238E27FC236}">
                  <a16:creationId xmlns:a16="http://schemas.microsoft.com/office/drawing/2014/main" id="{DD2B55F7-4FA7-2523-AA79-2C8D395BF4E7}"/>
                </a:ext>
              </a:extLst>
            </p:cNvPr>
            <p:cNvSpPr txBox="1"/>
            <p:nvPr/>
          </p:nvSpPr>
          <p:spPr bwMode="auto">
            <a:xfrm>
              <a:off x="611560" y="1345582"/>
              <a:ext cx="1474676" cy="253916"/>
            </a:xfrm>
            <a:prstGeom prst="rect">
              <a:avLst/>
            </a:prstGeom>
            <a:solidFill>
              <a:schemeClr val="bg1"/>
            </a:solidFill>
          </p:spPr>
          <p:txBody>
            <a:bodyPr wrap="square" rtlCol="0">
              <a:spAutoFit/>
            </a:bodyPr>
            <a:lstStyle/>
            <a:p>
              <a:r>
                <a:rPr lang="de-DE" sz="1050" b="1" dirty="0">
                  <a:latin typeface="Lato" charset="0"/>
                  <a:ea typeface="Lato" charset="0"/>
                  <a:cs typeface="Lato" charset="0"/>
                </a:rPr>
                <a:t>Zubau Solaranlagen</a:t>
              </a:r>
            </a:p>
          </p:txBody>
        </p:sp>
        <p:sp>
          <p:nvSpPr>
            <p:cNvPr id="14" name="Textfeld 13">
              <a:extLst>
                <a:ext uri="{FF2B5EF4-FFF2-40B4-BE49-F238E27FC236}">
                  <a16:creationId xmlns:a16="http://schemas.microsoft.com/office/drawing/2014/main" id="{428F12DD-5F2E-4B1A-9DC6-4FEE300CB238}"/>
                </a:ext>
              </a:extLst>
            </p:cNvPr>
            <p:cNvSpPr txBox="1"/>
            <p:nvPr/>
          </p:nvSpPr>
          <p:spPr bwMode="auto">
            <a:xfrm>
              <a:off x="2627784" y="1345582"/>
              <a:ext cx="1669732" cy="253916"/>
            </a:xfrm>
            <a:prstGeom prst="rect">
              <a:avLst/>
            </a:prstGeom>
            <a:solidFill>
              <a:schemeClr val="bg1"/>
            </a:solidFill>
          </p:spPr>
          <p:txBody>
            <a:bodyPr wrap="square" rtlCol="0">
              <a:spAutoFit/>
            </a:bodyPr>
            <a:lstStyle/>
            <a:p>
              <a:r>
                <a:rPr lang="de-DE" sz="1050" b="1" dirty="0">
                  <a:latin typeface="Lato" charset="0"/>
                  <a:ea typeface="Lato" charset="0"/>
                  <a:cs typeface="Lato" charset="0"/>
                </a:rPr>
                <a:t>Verkaufsanteil E-Autos</a:t>
              </a:r>
            </a:p>
          </p:txBody>
        </p:sp>
        <p:sp>
          <p:nvSpPr>
            <p:cNvPr id="18" name="Textfeld 17">
              <a:extLst>
                <a:ext uri="{FF2B5EF4-FFF2-40B4-BE49-F238E27FC236}">
                  <a16:creationId xmlns:a16="http://schemas.microsoft.com/office/drawing/2014/main" id="{79B02795-B13A-1755-FB8A-836D691A2B15}"/>
                </a:ext>
              </a:extLst>
            </p:cNvPr>
            <p:cNvSpPr txBox="1"/>
            <p:nvPr/>
          </p:nvSpPr>
          <p:spPr bwMode="auto">
            <a:xfrm>
              <a:off x="4716016" y="1345582"/>
              <a:ext cx="1474676" cy="253916"/>
            </a:xfrm>
            <a:prstGeom prst="rect">
              <a:avLst/>
            </a:prstGeom>
            <a:solidFill>
              <a:schemeClr val="bg1"/>
            </a:solidFill>
          </p:spPr>
          <p:txBody>
            <a:bodyPr wrap="square" rtlCol="0">
              <a:spAutoFit/>
            </a:bodyPr>
            <a:lstStyle/>
            <a:p>
              <a:r>
                <a:rPr lang="de-DE" sz="1050" b="1" dirty="0">
                  <a:latin typeface="Lato" charset="0"/>
                  <a:ea typeface="Lato" charset="0"/>
                  <a:cs typeface="Lato" charset="0"/>
                </a:rPr>
                <a:t>Batterieverkäufe</a:t>
              </a:r>
            </a:p>
          </p:txBody>
        </p:sp>
      </p:grpSp>
      <p:sp>
        <p:nvSpPr>
          <p:cNvPr id="3" name="Textfeld 2">
            <a:extLst>
              <a:ext uri="{FF2B5EF4-FFF2-40B4-BE49-F238E27FC236}">
                <a16:creationId xmlns:a16="http://schemas.microsoft.com/office/drawing/2014/main" id="{5DE888D1-EA4F-B79A-9240-80CEAC491F6B}"/>
              </a:ext>
            </a:extLst>
          </p:cNvPr>
          <p:cNvSpPr txBox="1"/>
          <p:nvPr/>
        </p:nvSpPr>
        <p:spPr>
          <a:xfrm>
            <a:off x="7291582" y="1532537"/>
            <a:ext cx="793807" cy="246221"/>
          </a:xfrm>
          <a:prstGeom prst="rect">
            <a:avLst/>
          </a:prstGeom>
          <a:solidFill>
            <a:schemeClr val="bg1"/>
          </a:solidFill>
        </p:spPr>
        <p:txBody>
          <a:bodyPr wrap="none" rtlCol="0">
            <a:spAutoFit/>
          </a:bodyPr>
          <a:lstStyle/>
          <a:p>
            <a:r>
              <a:rPr lang="de-DE" sz="1000" dirty="0"/>
              <a:t>Prognosen</a:t>
            </a:r>
          </a:p>
        </p:txBody>
      </p:sp>
      <p:sp>
        <p:nvSpPr>
          <p:cNvPr id="4" name="Textfeld 3">
            <a:extLst>
              <a:ext uri="{FF2B5EF4-FFF2-40B4-BE49-F238E27FC236}">
                <a16:creationId xmlns:a16="http://schemas.microsoft.com/office/drawing/2014/main" id="{62C673A7-F9E1-1D11-20F9-7C871CA2217A}"/>
              </a:ext>
            </a:extLst>
          </p:cNvPr>
          <p:cNvSpPr txBox="1"/>
          <p:nvPr/>
        </p:nvSpPr>
        <p:spPr>
          <a:xfrm>
            <a:off x="4813023" y="1755995"/>
            <a:ext cx="793807" cy="246221"/>
          </a:xfrm>
          <a:prstGeom prst="rect">
            <a:avLst/>
          </a:prstGeom>
          <a:solidFill>
            <a:schemeClr val="bg1"/>
          </a:solidFill>
        </p:spPr>
        <p:txBody>
          <a:bodyPr wrap="none" rtlCol="0">
            <a:spAutoFit/>
          </a:bodyPr>
          <a:lstStyle/>
          <a:p>
            <a:r>
              <a:rPr lang="de-DE" sz="1000" dirty="0"/>
              <a:t>Prognosen</a:t>
            </a:r>
          </a:p>
        </p:txBody>
      </p:sp>
      <p:sp>
        <p:nvSpPr>
          <p:cNvPr id="5" name="Textfeld 4">
            <a:extLst>
              <a:ext uri="{FF2B5EF4-FFF2-40B4-BE49-F238E27FC236}">
                <a16:creationId xmlns:a16="http://schemas.microsoft.com/office/drawing/2014/main" id="{3E35AB86-EC5E-82CE-C5B6-3EFE62D0E8E3}"/>
              </a:ext>
            </a:extLst>
          </p:cNvPr>
          <p:cNvSpPr txBox="1"/>
          <p:nvPr/>
        </p:nvSpPr>
        <p:spPr>
          <a:xfrm>
            <a:off x="2627784" y="2490729"/>
            <a:ext cx="793807" cy="246221"/>
          </a:xfrm>
          <a:prstGeom prst="rect">
            <a:avLst/>
          </a:prstGeom>
          <a:solidFill>
            <a:schemeClr val="bg1"/>
          </a:solidFill>
        </p:spPr>
        <p:txBody>
          <a:bodyPr wrap="none" rtlCol="0">
            <a:spAutoFit/>
          </a:bodyPr>
          <a:lstStyle/>
          <a:p>
            <a:r>
              <a:rPr lang="de-DE" sz="1000" dirty="0"/>
              <a:t>Prognosen</a:t>
            </a:r>
          </a:p>
        </p:txBody>
      </p:sp>
    </p:spTree>
    <p:extLst>
      <p:ext uri="{BB962C8B-B14F-4D97-AF65-F5344CB8AC3E}">
        <p14:creationId xmlns:p14="http://schemas.microsoft.com/office/powerpoint/2010/main" val="4399532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alpha val="59000"/>
          </a:schemeClr>
        </a:solidFill>
        <a:effectLst/>
      </p:bgPr>
    </p:bg>
    <p:spTree>
      <p:nvGrpSpPr>
        <p:cNvPr id="1" name=""/>
        <p:cNvGrpSpPr/>
        <p:nvPr/>
      </p:nvGrpSpPr>
      <p:grpSpPr>
        <a:xfrm>
          <a:off x="0" y="0"/>
          <a:ext cx="0" cy="0"/>
          <a:chOff x="0" y="0"/>
          <a:chExt cx="0" cy="0"/>
        </a:xfrm>
      </p:grpSpPr>
      <p:sp>
        <p:nvSpPr>
          <p:cNvPr id="5" name="Titel 1"/>
          <p:cNvSpPr txBox="1"/>
          <p:nvPr/>
        </p:nvSpPr>
        <p:spPr bwMode="auto">
          <a:xfrm>
            <a:off x="457200" y="195486"/>
            <a:ext cx="8291840" cy="445429"/>
          </a:xfrm>
          <a:prstGeom prst="rect">
            <a:avLst/>
          </a:prstGeom>
        </p:spPr>
        <p:txBody>
          <a:bodyPr/>
          <a:lstStyle>
            <a:lvl1pPr algn="l" defTabSz="685800">
              <a:lnSpc>
                <a:spcPts val="3000"/>
              </a:lnSpc>
              <a:spcBef>
                <a:spcPts val="0"/>
              </a:spcBef>
              <a:buNone/>
              <a:defRPr lang="en-US" sz="2800" b="1">
                <a:solidFill>
                  <a:schemeClr val="accent1"/>
                </a:solidFill>
                <a:latin typeface="+mj-lt"/>
                <a:ea typeface="+mj-ea"/>
                <a:cs typeface="+mj-cs"/>
              </a:defRPr>
            </a:lvl1pPr>
          </a:lstStyle>
          <a:p>
            <a:pPr>
              <a:defRPr/>
            </a:pPr>
            <a:r>
              <a:rPr lang="de-DE" sz="2100" dirty="0">
                <a:solidFill>
                  <a:srgbClr val="0B4B91"/>
                </a:solidFill>
                <a:latin typeface="Montserrat" charset="0"/>
                <a:ea typeface="Montserrat" charset="0"/>
                <a:cs typeface="Montserrat" charset="0"/>
              </a:rPr>
              <a:t>Wie können wir Wohlstand und Arbeitsplätze sichern? </a:t>
            </a:r>
          </a:p>
        </p:txBody>
      </p:sp>
      <p:cxnSp>
        <p:nvCxnSpPr>
          <p:cNvPr id="6" name="Gerade Verbindung 5"/>
          <p:cNvCxnSpPr/>
          <p:nvPr/>
        </p:nvCxnSpPr>
        <p:spPr bwMode="auto">
          <a:xfrm>
            <a:off x="457200" y="843558"/>
            <a:ext cx="868680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7" name="Bild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8519059" y="195486"/>
            <a:ext cx="445429" cy="445429"/>
          </a:xfrm>
          <a:prstGeom prst="rect">
            <a:avLst/>
          </a:prstGeom>
        </p:spPr>
      </p:pic>
      <p:sp>
        <p:nvSpPr>
          <p:cNvPr id="2" name="Rechteck 1"/>
          <p:cNvSpPr/>
          <p:nvPr/>
        </p:nvSpPr>
        <p:spPr>
          <a:xfrm>
            <a:off x="574405" y="1120552"/>
            <a:ext cx="7309963" cy="3431709"/>
          </a:xfrm>
          <a:prstGeom prst="rect">
            <a:avLst/>
          </a:prstGeom>
        </p:spPr>
        <p:txBody>
          <a:bodyPr wrap="square">
            <a:spAutoFit/>
          </a:bodyPr>
          <a:lstStyle/>
          <a:p>
            <a:pPr>
              <a:defRPr/>
            </a:pPr>
            <a:r>
              <a:rPr lang="de-DE" sz="1400" dirty="0">
                <a:solidFill>
                  <a:srgbClr val="000000"/>
                </a:solidFill>
                <a:latin typeface="Lato" charset="0"/>
                <a:ea typeface="Lato" charset="0"/>
                <a:cs typeface="Lato" charset="0"/>
              </a:rPr>
              <a:t>Bei den neuen klimafreundlichen Technologien ganz vorn dabei sein, z. B. bei: </a:t>
            </a:r>
          </a:p>
          <a:p>
            <a:pPr>
              <a:defRPr/>
            </a:pPr>
            <a:endParaRPr lang="de-DE" sz="1400" dirty="0">
              <a:solidFill>
                <a:srgbClr val="000000"/>
              </a:solidFill>
              <a:latin typeface="Lato" charset="0"/>
              <a:ea typeface="Lato" charset="0"/>
              <a:cs typeface="Lato" charset="0"/>
            </a:endParaRPr>
          </a:p>
          <a:p>
            <a:pPr marL="285750" indent="-285750">
              <a:lnSpc>
                <a:spcPct val="150000"/>
              </a:lnSpc>
              <a:buFont typeface="Arial" charset="0"/>
              <a:buChar char="•"/>
              <a:defRPr/>
            </a:pPr>
            <a:r>
              <a:rPr lang="de-DE" sz="1400" dirty="0">
                <a:solidFill>
                  <a:srgbClr val="000000"/>
                </a:solidFill>
                <a:latin typeface="Lato" charset="0"/>
                <a:ea typeface="Lato" charset="0"/>
                <a:cs typeface="Lato" charset="0"/>
              </a:rPr>
              <a:t>Wasserstofftechnologien</a:t>
            </a:r>
          </a:p>
          <a:p>
            <a:pPr marL="285750" indent="-285750">
              <a:lnSpc>
                <a:spcPct val="150000"/>
              </a:lnSpc>
              <a:buFont typeface="Arial" charset="0"/>
              <a:buChar char="•"/>
              <a:defRPr/>
            </a:pPr>
            <a:r>
              <a:rPr lang="de-DE" sz="1400" dirty="0">
                <a:solidFill>
                  <a:srgbClr val="000000"/>
                </a:solidFill>
                <a:latin typeface="Lato" charset="0"/>
                <a:ea typeface="Lato" charset="0"/>
                <a:cs typeface="Lato" charset="0"/>
              </a:rPr>
              <a:t>Elektrolyse</a:t>
            </a:r>
          </a:p>
          <a:p>
            <a:pPr marL="285750" indent="-285750">
              <a:lnSpc>
                <a:spcPct val="150000"/>
              </a:lnSpc>
              <a:buFont typeface="Arial" charset="0"/>
              <a:buChar char="•"/>
              <a:defRPr/>
            </a:pPr>
            <a:r>
              <a:rPr lang="de-DE" sz="1400" dirty="0">
                <a:solidFill>
                  <a:srgbClr val="000000"/>
                </a:solidFill>
                <a:latin typeface="Lato" charset="0"/>
                <a:ea typeface="Lato" charset="0"/>
                <a:cs typeface="Lato" charset="0"/>
              </a:rPr>
              <a:t>Batterien</a:t>
            </a:r>
          </a:p>
          <a:p>
            <a:pPr marL="285750" indent="-285750">
              <a:lnSpc>
                <a:spcPct val="150000"/>
              </a:lnSpc>
              <a:buFont typeface="Arial" charset="0"/>
              <a:buChar char="•"/>
              <a:defRPr/>
            </a:pPr>
            <a:r>
              <a:rPr lang="de-DE" sz="1400" dirty="0">
                <a:solidFill>
                  <a:srgbClr val="000000"/>
                </a:solidFill>
                <a:latin typeface="Lato" charset="0"/>
                <a:ea typeface="Lato" charset="0"/>
                <a:cs typeface="Lato" charset="0"/>
              </a:rPr>
              <a:t>Elektroautos</a:t>
            </a:r>
          </a:p>
          <a:p>
            <a:pPr marL="285750" indent="-285750">
              <a:lnSpc>
                <a:spcPct val="150000"/>
              </a:lnSpc>
              <a:buFont typeface="Arial" charset="0"/>
              <a:buChar char="•"/>
              <a:defRPr/>
            </a:pPr>
            <a:r>
              <a:rPr lang="de-DE" sz="1400" dirty="0">
                <a:solidFill>
                  <a:srgbClr val="000000"/>
                </a:solidFill>
                <a:latin typeface="Lato" charset="0"/>
                <a:ea typeface="Lato" charset="0"/>
                <a:cs typeface="Lato" charset="0"/>
              </a:rPr>
              <a:t>Elektrolastwagen</a:t>
            </a:r>
          </a:p>
          <a:p>
            <a:pPr marL="285750" indent="-285750">
              <a:lnSpc>
                <a:spcPct val="150000"/>
              </a:lnSpc>
              <a:buFont typeface="Arial" charset="0"/>
              <a:buChar char="•"/>
              <a:defRPr/>
            </a:pPr>
            <a:r>
              <a:rPr lang="de-DE" sz="1400" dirty="0">
                <a:solidFill>
                  <a:srgbClr val="000000"/>
                </a:solidFill>
                <a:latin typeface="Lato" charset="0"/>
                <a:ea typeface="Lato" charset="0"/>
                <a:cs typeface="Lato" charset="0"/>
              </a:rPr>
              <a:t>Windkraft</a:t>
            </a:r>
          </a:p>
          <a:p>
            <a:pPr marL="285750" indent="-285750">
              <a:lnSpc>
                <a:spcPct val="150000"/>
              </a:lnSpc>
              <a:buFont typeface="Arial" charset="0"/>
              <a:buChar char="•"/>
              <a:defRPr/>
            </a:pPr>
            <a:r>
              <a:rPr lang="de-DE" sz="1400" dirty="0">
                <a:solidFill>
                  <a:srgbClr val="000000"/>
                </a:solidFill>
                <a:latin typeface="Lato" charset="0"/>
                <a:ea typeface="Lato" charset="0"/>
                <a:cs typeface="Lato" charset="0"/>
              </a:rPr>
              <a:t>Geothermische Wärme, Groß- und Kleinwärmepumpen </a:t>
            </a:r>
          </a:p>
          <a:p>
            <a:pPr>
              <a:defRPr/>
            </a:pPr>
            <a:endParaRPr lang="de-DE" sz="1400" dirty="0">
              <a:solidFill>
                <a:srgbClr val="000000"/>
              </a:solidFill>
              <a:latin typeface="Lato" charset="0"/>
              <a:ea typeface="Lato" charset="0"/>
              <a:cs typeface="Lato" charset="0"/>
            </a:endParaRPr>
          </a:p>
          <a:p>
            <a:pPr>
              <a:defRPr/>
            </a:pPr>
            <a:r>
              <a:rPr lang="de-DE" sz="1400" dirty="0">
                <a:solidFill>
                  <a:srgbClr val="000000"/>
                </a:solidFill>
                <a:latin typeface="Lato" charset="0"/>
                <a:ea typeface="Lato" charset="0"/>
                <a:cs typeface="Lato" charset="0"/>
              </a:rPr>
              <a:t>Eine zukunftsgerichtete und stabile Industriepolitik mit dem klaren Ziel der Klimaneutralität sichert Wirtschaftskraft und Arbeitsplätze. </a:t>
            </a:r>
          </a:p>
        </p:txBody>
      </p:sp>
    </p:spTree>
    <p:extLst>
      <p:ext uri="{BB962C8B-B14F-4D97-AF65-F5344CB8AC3E}">
        <p14:creationId xmlns:p14="http://schemas.microsoft.com/office/powerpoint/2010/main" val="6210470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extfeld 2"/>
          <p:cNvSpPr txBox="1"/>
          <p:nvPr/>
        </p:nvSpPr>
        <p:spPr bwMode="auto">
          <a:xfrm>
            <a:off x="1730676" y="1059582"/>
            <a:ext cx="5577628" cy="2736304"/>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lang="de-DE" sz="3200" b="1" i="1" dirty="0">
                <a:solidFill>
                  <a:srgbClr val="0B4B91"/>
                </a:solidFill>
                <a:latin typeface="Montserrat ExtraBold" charset="0"/>
                <a:ea typeface="Montserrat ExtraBold" charset="0"/>
                <a:cs typeface="Montserrat ExtraBold" charset="0"/>
              </a:rPr>
              <a:t>„Nicht eine zu schnelle Energiewende, sondern eine zu langsame Energiewende kostet uns den Wohlstand.“</a:t>
            </a:r>
          </a:p>
        </p:txBody>
      </p:sp>
      <p:pic>
        <p:nvPicPr>
          <p:cNvPr id="4" name="Bild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8519059" y="195486"/>
            <a:ext cx="445429" cy="445429"/>
          </a:xfrm>
          <a:prstGeom prst="rect">
            <a:avLst/>
          </a:prstGeom>
        </p:spPr>
      </p:pic>
      <p:sp>
        <p:nvSpPr>
          <p:cNvPr id="5" name="Textfeld 4">
            <a:extLst>
              <a:ext uri="{FF2B5EF4-FFF2-40B4-BE49-F238E27FC236}">
                <a16:creationId xmlns:a16="http://schemas.microsoft.com/office/drawing/2014/main" id="{607082DD-EB59-9CC4-CD7A-5B7138CEF614}"/>
              </a:ext>
            </a:extLst>
          </p:cNvPr>
          <p:cNvSpPr txBox="1"/>
          <p:nvPr/>
        </p:nvSpPr>
        <p:spPr bwMode="auto">
          <a:xfrm>
            <a:off x="1658668" y="3651870"/>
            <a:ext cx="5721644" cy="246221"/>
          </a:xfrm>
          <a:prstGeom prst="rect">
            <a:avLst/>
          </a:prstGeom>
          <a:noFill/>
        </p:spPr>
        <p:txBody>
          <a:bodyPr wrap="square">
            <a:spAutoFit/>
          </a:bodyPr>
          <a:lstStyle/>
          <a:p>
            <a:pPr algn="ctr"/>
            <a:r>
              <a:rPr lang="de-DE" sz="1000" dirty="0">
                <a:latin typeface="Lato" charset="0"/>
                <a:ea typeface="Lato" charset="0"/>
                <a:cs typeface="Lato" charset="0"/>
              </a:rPr>
              <a:t>Marcel </a:t>
            </a:r>
            <a:r>
              <a:rPr lang="de-DE" sz="1000" dirty="0" err="1">
                <a:latin typeface="Lato" charset="0"/>
                <a:ea typeface="Lato" charset="0"/>
                <a:cs typeface="Lato" charset="0"/>
              </a:rPr>
              <a:t>Fratscher</a:t>
            </a:r>
            <a:r>
              <a:rPr lang="de-DE" sz="1000" dirty="0">
                <a:latin typeface="Lato" charset="0"/>
                <a:ea typeface="Lato" charset="0"/>
                <a:cs typeface="Lato" charset="0"/>
              </a:rPr>
              <a:t> DIW am  8.12.2024 im Podcast des </a:t>
            </a:r>
            <a:r>
              <a:rPr lang="de-DE" sz="1000" dirty="0" err="1">
                <a:latin typeface="Lato" charset="0"/>
                <a:ea typeface="Lato" charset="0"/>
                <a:cs typeface="Lato" charset="0"/>
              </a:rPr>
              <a:t>ntv</a:t>
            </a:r>
            <a:r>
              <a:rPr lang="de-DE" sz="1000" dirty="0">
                <a:latin typeface="Lato" charset="0"/>
                <a:ea typeface="Lato" charset="0"/>
                <a:cs typeface="Lato" charset="0"/>
              </a:rPr>
              <a:t> Klimalabor</a:t>
            </a:r>
          </a:p>
        </p:txBody>
      </p:sp>
    </p:spTree>
    <p:extLst>
      <p:ext uri="{BB962C8B-B14F-4D97-AF65-F5344CB8AC3E}">
        <p14:creationId xmlns:p14="http://schemas.microsoft.com/office/powerpoint/2010/main" val="9391259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bwMode="auto">
          <a:xfrm>
            <a:off x="1730676" y="3039802"/>
            <a:ext cx="5577628" cy="720080"/>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lang="de-DE" sz="3200" b="1">
                <a:solidFill>
                  <a:srgbClr val="0B4B91"/>
                </a:solidFill>
                <a:latin typeface="Montserrat" charset="0"/>
                <a:ea typeface="Montserrat" charset="0"/>
                <a:cs typeface="Montserrat" charset="0"/>
              </a:rPr>
              <a:t>Vielen Dank!</a:t>
            </a:r>
            <a:endParaRPr lang="de-DE" sz="3200" b="1" dirty="0">
              <a:solidFill>
                <a:srgbClr val="0B4B91"/>
              </a:solidFill>
              <a:latin typeface="Montserrat" charset="0"/>
              <a:ea typeface="Montserrat" charset="0"/>
              <a:cs typeface="Montserrat" charset="0"/>
            </a:endParaRPr>
          </a:p>
        </p:txBody>
      </p:sp>
      <p:sp>
        <p:nvSpPr>
          <p:cNvPr id="6" name="Textfeld 5"/>
          <p:cNvSpPr txBox="1"/>
          <p:nvPr/>
        </p:nvSpPr>
        <p:spPr bwMode="auto">
          <a:xfrm>
            <a:off x="1730676" y="3939902"/>
            <a:ext cx="5577628" cy="432048"/>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lang="de-DE" sz="1400" dirty="0" err="1">
                <a:latin typeface="Lato" charset="0"/>
                <a:ea typeface="Lato" charset="0"/>
                <a:cs typeface="Lato" charset="0"/>
              </a:rPr>
              <a:t>www.scientistsforfuture.org</a:t>
            </a:r>
            <a:endParaRPr lang="de-DE" sz="1400" dirty="0">
              <a:latin typeface="Lato" charset="0"/>
              <a:ea typeface="Lato" charset="0"/>
              <a:cs typeface="Lato" charset="0"/>
            </a:endParaRPr>
          </a:p>
        </p:txBody>
      </p:sp>
      <p:pic>
        <p:nvPicPr>
          <p:cNvPr id="7" name="Bild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3835414" y="1419622"/>
            <a:ext cx="1368152" cy="1368152"/>
          </a:xfrm>
          <a:prstGeom prst="rect">
            <a:avLst/>
          </a:prstGeom>
        </p:spPr>
      </p:pic>
    </p:spTree>
    <p:extLst>
      <p:ext uri="{BB962C8B-B14F-4D97-AF65-F5344CB8AC3E}">
        <p14:creationId xmlns:p14="http://schemas.microsoft.com/office/powerpoint/2010/main" val="16875185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4788024" y="2482782"/>
            <a:ext cx="3045045" cy="681991"/>
          </a:xfrm>
          <a:prstGeom prst="rect">
            <a:avLst/>
          </a:prstGeom>
        </p:spPr>
      </p:pic>
      <p:sp>
        <p:nvSpPr>
          <p:cNvPr id="5" name="Textfeld 4"/>
          <p:cNvSpPr txBox="1"/>
          <p:nvPr/>
        </p:nvSpPr>
        <p:spPr bwMode="auto">
          <a:xfrm>
            <a:off x="1730676" y="1059582"/>
            <a:ext cx="5577628" cy="720080"/>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lang="de-DE" sz="3200" b="1" dirty="0">
                <a:solidFill>
                  <a:srgbClr val="0B4B91"/>
                </a:solidFill>
                <a:latin typeface="Montserrat" charset="0"/>
                <a:ea typeface="Montserrat" charset="0"/>
                <a:cs typeface="Montserrat" charset="0"/>
              </a:rPr>
              <a:t>Vielen Dank für Ihr Interesse!</a:t>
            </a:r>
          </a:p>
        </p:txBody>
      </p:sp>
      <p:cxnSp>
        <p:nvCxnSpPr>
          <p:cNvPr id="10" name="Gerade Verbindung 9"/>
          <p:cNvCxnSpPr/>
          <p:nvPr/>
        </p:nvCxnSpPr>
        <p:spPr bwMode="auto">
          <a:xfrm>
            <a:off x="4499992" y="2283718"/>
            <a:ext cx="0" cy="108012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2" name="Textfeld 11"/>
          <p:cNvSpPr txBox="1"/>
          <p:nvPr/>
        </p:nvSpPr>
        <p:spPr bwMode="auto">
          <a:xfrm>
            <a:off x="0" y="2283718"/>
            <a:ext cx="4211961" cy="1656184"/>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r">
              <a:lnSpc>
                <a:spcPct val="150000"/>
              </a:lnSpc>
              <a:defRPr/>
            </a:pPr>
            <a:r>
              <a:rPr lang="de-DE" sz="1400" dirty="0">
                <a:latin typeface="Lato" charset="0"/>
                <a:ea typeface="Lato" charset="0"/>
                <a:cs typeface="Lato" charset="0"/>
              </a:rPr>
              <a:t>Mehr Infos unter:</a:t>
            </a:r>
          </a:p>
          <a:p>
            <a:pPr algn="r">
              <a:lnSpc>
                <a:spcPct val="150000"/>
              </a:lnSpc>
              <a:defRPr/>
            </a:pPr>
            <a:r>
              <a:rPr lang="de-DE" sz="1400" dirty="0" err="1">
                <a:latin typeface="Lato" charset="0"/>
                <a:ea typeface="Lato" charset="0"/>
                <a:cs typeface="Lato" charset="0"/>
              </a:rPr>
              <a:t>www.scientistsforfuture.org</a:t>
            </a:r>
            <a:endParaRPr lang="de-DE" sz="1400" dirty="0">
              <a:latin typeface="Lato" charset="0"/>
              <a:ea typeface="Lato" charset="0"/>
              <a:cs typeface="Lato" charset="0"/>
            </a:endParaRPr>
          </a:p>
          <a:p>
            <a:pPr algn="r">
              <a:lnSpc>
                <a:spcPct val="150000"/>
              </a:lnSpc>
              <a:defRPr/>
            </a:pPr>
            <a:r>
              <a:rPr lang="de-DE" sz="1400" dirty="0">
                <a:highlight>
                  <a:srgbClr val="FFFF00"/>
                </a:highlight>
                <a:latin typeface="Lato" charset="0"/>
                <a:ea typeface="Lato" charset="0"/>
                <a:cs typeface="Lato" charset="0"/>
              </a:rPr>
              <a:t>REGIONALGRUPPE ETC</a:t>
            </a:r>
            <a:r>
              <a:rPr lang="de-DE" sz="1400" dirty="0">
                <a:latin typeface="Lato" charset="0"/>
                <a:ea typeface="Lato" charset="0"/>
                <a:cs typeface="Lato" charset="0"/>
              </a:rPr>
              <a:t>:</a:t>
            </a:r>
          </a:p>
          <a:p>
            <a:pPr algn="r">
              <a:lnSpc>
                <a:spcPct val="150000"/>
              </a:lnSpc>
              <a:defRPr/>
            </a:pPr>
            <a:endParaRPr lang="de-DE" sz="1400" dirty="0">
              <a:latin typeface="Lato" charset="0"/>
              <a:ea typeface="Lato" charset="0"/>
              <a:cs typeface="Lato" charset="0"/>
            </a:endParaRPr>
          </a:p>
        </p:txBody>
      </p:sp>
      <p:sp>
        <p:nvSpPr>
          <p:cNvPr id="7" name="Textfeld 6">
            <a:extLst>
              <a:ext uri="{FF2B5EF4-FFF2-40B4-BE49-F238E27FC236}">
                <a16:creationId xmlns:a16="http://schemas.microsoft.com/office/drawing/2014/main" id="{AE02F5EF-A766-5BA8-010D-3F2E7CFB0564}"/>
              </a:ext>
            </a:extLst>
          </p:cNvPr>
          <p:cNvSpPr txBox="1"/>
          <p:nvPr/>
        </p:nvSpPr>
        <p:spPr bwMode="auto">
          <a:xfrm>
            <a:off x="467544" y="3723878"/>
            <a:ext cx="8380038" cy="1656184"/>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nSpc>
                <a:spcPct val="150000"/>
              </a:lnSpc>
              <a:defRPr/>
            </a:pPr>
            <a:r>
              <a:rPr lang="de-DE" sz="1000" dirty="0">
                <a:latin typeface="Lato" charset="0"/>
                <a:ea typeface="Lato" charset="0"/>
                <a:cs typeface="Lato" charset="0"/>
              </a:rPr>
              <a:t>Diese Präsentation stellt knapp und evidenzbasiert relevante Fakten mit Bedeutung Klimaschutz und Energiewende dar. Sie richtet sich an BürgerInnen und politische EntscheiderInnen. Die Präsentation wurde von Mitgliedern der „Scientists for Future” im Dezember 2024 verfasst und durch Kollegen und Kolleginnen hinsichtlich der wissenschaftlichen Qualität (insbesondere der Belegbarkeit von Argumenten) ausführlich geprüft.</a:t>
            </a:r>
          </a:p>
          <a:p>
            <a:pPr>
              <a:lnSpc>
                <a:spcPct val="150000"/>
              </a:lnSpc>
              <a:defRPr/>
            </a:pPr>
            <a:endParaRPr lang="de-DE" sz="1000" dirty="0">
              <a:latin typeface="Lato" charset="0"/>
              <a:ea typeface="Lato" charset="0"/>
              <a:cs typeface="Lato" charset="0"/>
            </a:endParaRPr>
          </a:p>
          <a:p>
            <a:pPr algn="r">
              <a:lnSpc>
                <a:spcPct val="150000"/>
              </a:lnSpc>
              <a:defRPr/>
            </a:pPr>
            <a:endParaRPr lang="de-DE" sz="1000" dirty="0">
              <a:latin typeface="Lato" charset="0"/>
              <a:ea typeface="Lato" charset="0"/>
              <a:cs typeface="Lato" charset="0"/>
            </a:endParaRPr>
          </a:p>
        </p:txBody>
      </p:sp>
    </p:spTree>
    <p:extLst>
      <p:ext uri="{BB962C8B-B14F-4D97-AF65-F5344CB8AC3E}">
        <p14:creationId xmlns:p14="http://schemas.microsoft.com/office/powerpoint/2010/main" val="1552510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38107A2-2425-3E7A-C59A-959292287903}"/>
              </a:ext>
            </a:extLst>
          </p:cNvPr>
          <p:cNvSpPr>
            <a:spLocks noGrp="1"/>
          </p:cNvSpPr>
          <p:nvPr>
            <p:ph type="title"/>
          </p:nvPr>
        </p:nvSpPr>
        <p:spPr/>
        <p:txBody>
          <a:bodyPr/>
          <a:lstStyle/>
          <a:p>
            <a:r>
              <a:rPr lang="de-DE" dirty="0"/>
              <a:t>Backupfolien</a:t>
            </a:r>
          </a:p>
        </p:txBody>
      </p:sp>
      <p:sp>
        <p:nvSpPr>
          <p:cNvPr id="5" name="Inhaltsplatzhalter 4">
            <a:extLst>
              <a:ext uri="{FF2B5EF4-FFF2-40B4-BE49-F238E27FC236}">
                <a16:creationId xmlns:a16="http://schemas.microsoft.com/office/drawing/2014/main" id="{7D5E9340-869B-6CE2-CE6C-970E7A1BAEDA}"/>
              </a:ext>
            </a:extLst>
          </p:cNvPr>
          <p:cNvSpPr>
            <a:spLocks noGrp="1"/>
          </p:cNvSpPr>
          <p:nvPr>
            <p:ph idx="10"/>
          </p:nvPr>
        </p:nvSpPr>
        <p:spPr>
          <a:xfrm>
            <a:off x="599506" y="2139702"/>
            <a:ext cx="7559673" cy="461665"/>
          </a:xfrm>
        </p:spPr>
        <p:txBody>
          <a:bodyPr/>
          <a:lstStyle/>
          <a:p>
            <a:r>
              <a:rPr lang="de-DE" dirty="0"/>
              <a:t>Auch diese Folien können sie an passender Stelle zeigen, wenn es für die Zielgruppe angemessen erscheint. </a:t>
            </a:r>
          </a:p>
        </p:txBody>
      </p:sp>
    </p:spTree>
    <p:extLst>
      <p:ext uri="{BB962C8B-B14F-4D97-AF65-F5344CB8AC3E}">
        <p14:creationId xmlns:p14="http://schemas.microsoft.com/office/powerpoint/2010/main" val="27923033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alpha val="59000"/>
          </a:schemeClr>
        </a:solidFill>
        <a:effectLst/>
      </p:bgPr>
    </p:bg>
    <p:spTree>
      <p:nvGrpSpPr>
        <p:cNvPr id="1" name=""/>
        <p:cNvGrpSpPr/>
        <p:nvPr/>
      </p:nvGrpSpPr>
      <p:grpSpPr>
        <a:xfrm>
          <a:off x="0" y="0"/>
          <a:ext cx="0" cy="0"/>
          <a:chOff x="0" y="0"/>
          <a:chExt cx="0" cy="0"/>
        </a:xfrm>
      </p:grpSpPr>
      <p:cxnSp>
        <p:nvCxnSpPr>
          <p:cNvPr id="15" name="Gerade Verbindung 14"/>
          <p:cNvCxnSpPr/>
          <p:nvPr/>
        </p:nvCxnSpPr>
        <p:spPr bwMode="auto">
          <a:xfrm>
            <a:off x="457200" y="843558"/>
            <a:ext cx="868680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6" name="Bild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8519059" y="195486"/>
            <a:ext cx="445429" cy="445429"/>
          </a:xfrm>
          <a:prstGeom prst="rect">
            <a:avLst/>
          </a:prstGeom>
        </p:spPr>
      </p:pic>
      <p:sp>
        <p:nvSpPr>
          <p:cNvPr id="17" name="Titel 1"/>
          <p:cNvSpPr txBox="1"/>
          <p:nvPr/>
        </p:nvSpPr>
        <p:spPr bwMode="auto">
          <a:xfrm>
            <a:off x="457200" y="123479"/>
            <a:ext cx="7211144" cy="720080"/>
          </a:xfrm>
          <a:prstGeom prst="rect">
            <a:avLst/>
          </a:prstGeom>
        </p:spPr>
        <p:txBody>
          <a:bodyPr/>
          <a:lstStyle>
            <a:lvl1pPr algn="l" defTabSz="685800">
              <a:lnSpc>
                <a:spcPts val="3000"/>
              </a:lnSpc>
              <a:spcBef>
                <a:spcPts val="0"/>
              </a:spcBef>
              <a:buNone/>
              <a:defRPr lang="en-US" sz="2800" b="1">
                <a:solidFill>
                  <a:schemeClr val="accent1"/>
                </a:solidFill>
                <a:latin typeface="+mj-lt"/>
                <a:ea typeface="+mj-ea"/>
                <a:cs typeface="+mj-cs"/>
              </a:defRPr>
            </a:lvl1pPr>
          </a:lstStyle>
          <a:p>
            <a:pPr>
              <a:lnSpc>
                <a:spcPct val="100000"/>
              </a:lnSpc>
              <a:defRPr/>
            </a:pPr>
            <a:r>
              <a:rPr lang="de-DE" sz="1800" dirty="0">
                <a:solidFill>
                  <a:srgbClr val="0B4B91"/>
                </a:solidFill>
                <a:latin typeface="Montserrat" charset="0"/>
                <a:ea typeface="Montserrat" charset="0"/>
                <a:cs typeface="Montserrat" charset="0"/>
              </a:rPr>
              <a:t>Der Wandel zur Klimaneutralität: Wir müssen </a:t>
            </a:r>
          </a:p>
          <a:p>
            <a:pPr>
              <a:lnSpc>
                <a:spcPct val="100000"/>
              </a:lnSpc>
              <a:defRPr/>
            </a:pPr>
            <a:r>
              <a:rPr lang="de-DE" sz="1800" dirty="0">
                <a:solidFill>
                  <a:srgbClr val="0B4B91"/>
                </a:solidFill>
                <a:latin typeface="Montserrat" charset="0"/>
                <a:ea typeface="Montserrat" charset="0"/>
                <a:cs typeface="Montserrat" charset="0"/>
              </a:rPr>
              <a:t>nur 1/3 vom Öl und vom Gas durch Strom ersetzen</a:t>
            </a:r>
          </a:p>
        </p:txBody>
      </p:sp>
      <p:sp>
        <p:nvSpPr>
          <p:cNvPr id="2" name="Rechteck 1"/>
          <p:cNvSpPr/>
          <p:nvPr/>
        </p:nvSpPr>
        <p:spPr>
          <a:xfrm>
            <a:off x="4572000" y="1692210"/>
            <a:ext cx="3816424" cy="1169551"/>
          </a:xfrm>
          <a:prstGeom prst="rect">
            <a:avLst/>
          </a:prstGeom>
        </p:spPr>
        <p:txBody>
          <a:bodyPr wrap="square">
            <a:spAutoFit/>
          </a:bodyPr>
          <a:lstStyle/>
          <a:p>
            <a:pPr>
              <a:defRPr/>
            </a:pPr>
            <a:r>
              <a:rPr lang="de-DE" sz="1400" dirty="0">
                <a:latin typeface="Lato" charset="0"/>
                <a:ea typeface="Lato" charset="0"/>
                <a:cs typeface="Lato" charset="0"/>
              </a:rPr>
              <a:t>Bei der Verbrennung in Motoren und Kraftwerken treten hohe Verluste auf. Durch den Wechsel zu Strom vermeiden wir diese Verluste und benötigen erheblich weniger Energie, aber deutlich mehr Strom als heute. </a:t>
            </a:r>
          </a:p>
        </p:txBody>
      </p:sp>
      <p:pic>
        <p:nvPicPr>
          <p:cNvPr id="6" name="Grafik 20864709"/>
          <p:cNvPicPr>
            <a:picLocks noChangeAspect="1"/>
          </p:cNvPicPr>
          <p:nvPr/>
        </p:nvPicPr>
        <p:blipFill rotWithShape="1">
          <a:blip r:embed="rId4"/>
          <a:srcRect l="916" t="1430" r="40996" b="33098"/>
          <a:stretch/>
        </p:blipFill>
        <p:spPr bwMode="auto">
          <a:xfrm>
            <a:off x="809237" y="1275606"/>
            <a:ext cx="3402723" cy="2338567"/>
          </a:xfrm>
          <a:prstGeom prst="rect">
            <a:avLst/>
          </a:prstGeom>
        </p:spPr>
      </p:pic>
      <p:pic>
        <p:nvPicPr>
          <p:cNvPr id="7" name="Grafik 20864709"/>
          <p:cNvPicPr>
            <a:picLocks noChangeAspect="1"/>
          </p:cNvPicPr>
          <p:nvPr/>
        </p:nvPicPr>
        <p:blipFill rotWithShape="1">
          <a:blip r:embed="rId4"/>
          <a:srcRect l="3365" t="73824" r="28713" b="2767"/>
          <a:stretch/>
        </p:blipFill>
        <p:spPr bwMode="auto">
          <a:xfrm>
            <a:off x="690272" y="3795886"/>
            <a:ext cx="3978787" cy="836159"/>
          </a:xfrm>
          <a:prstGeom prst="rect">
            <a:avLst/>
          </a:prstGeom>
        </p:spPr>
      </p:pic>
      <p:sp>
        <p:nvSpPr>
          <p:cNvPr id="8" name="Textfeld 7"/>
          <p:cNvSpPr txBox="1"/>
          <p:nvPr/>
        </p:nvSpPr>
        <p:spPr bwMode="auto">
          <a:xfrm>
            <a:off x="6414417" y="4323147"/>
            <a:ext cx="2729583" cy="707886"/>
          </a:xfrm>
          <a:prstGeom prst="rect">
            <a:avLst/>
          </a:prstGeom>
          <a:noFill/>
        </p:spPr>
        <p:txBody>
          <a:bodyPr wrap="square" rtlCol="0">
            <a:spAutoFit/>
          </a:bodyPr>
          <a:lstStyle/>
          <a:p>
            <a:pPr algn="r">
              <a:defRPr/>
            </a:pPr>
            <a:r>
              <a:rPr lang="de-DE" sz="800" dirty="0">
                <a:latin typeface="Lato" charset="0"/>
                <a:ea typeface="Lato" charset="0"/>
                <a:cs typeface="Lato" charset="0"/>
              </a:rPr>
              <a:t>Quelle: Ariadne-Report</a:t>
            </a:r>
            <a:r>
              <a:rPr lang="de-DE" sz="800" dirty="0">
                <a:solidFill>
                  <a:srgbClr val="FF0000"/>
                </a:solidFill>
                <a:latin typeface="Lato" charset="0"/>
                <a:ea typeface="Lato" charset="0"/>
                <a:cs typeface="Lato" charset="0"/>
              </a:rPr>
              <a:t>. </a:t>
            </a:r>
            <a:r>
              <a:rPr lang="de-DE" sz="800" dirty="0">
                <a:latin typeface="Lato" charset="0"/>
                <a:ea typeface="Lato" charset="0"/>
                <a:cs typeface="Lato" charset="0"/>
              </a:rPr>
              <a:t>Deutschland auf dem Weg zur Klimaneutralität 2045, </a:t>
            </a:r>
            <a:r>
              <a:rPr lang="de-DE" sz="800" dirty="0">
                <a:latin typeface="Lato" charset="0"/>
                <a:ea typeface="Lato" charset="0"/>
                <a:cs typeface="Lato" charset="0"/>
                <a:hlinkClick r:id="rId5">
                  <a:extLst>
                    <a:ext uri="{A12FA001-AC4F-418D-AE19-62706E023703}">
                      <ahyp:hlinkClr xmlns:ahyp="http://schemas.microsoft.com/office/drawing/2018/hyperlinkcolor" val="tx"/>
                    </a:ext>
                  </a:extLst>
                </a:hlinkClick>
              </a:rPr>
              <a:t>https://ariadneprojekt.de/media/2021/10/Ariadne_Szenarienreport_Oktober2021_corr0222_corr0524.pdf</a:t>
            </a:r>
            <a:r>
              <a:rPr lang="de-DE" sz="800" dirty="0">
                <a:latin typeface="Lato" charset="0"/>
                <a:ea typeface="Lato" charset="0"/>
                <a:cs typeface="Lato" charset="0"/>
              </a:rPr>
              <a:t> </a:t>
            </a:r>
          </a:p>
          <a:p>
            <a:pPr algn="r">
              <a:defRPr/>
            </a:pPr>
            <a:endParaRPr lang="de-DE" sz="800" dirty="0">
              <a:solidFill>
                <a:srgbClr val="FF0000"/>
              </a:solidFill>
              <a:latin typeface="Lato" charset="0"/>
              <a:ea typeface="Lato" charset="0"/>
              <a:cs typeface="Lato" charset="0"/>
            </a:endParaRPr>
          </a:p>
        </p:txBody>
      </p:sp>
      <p:pic>
        <p:nvPicPr>
          <p:cNvPr id="9" name="Grafik 20864709"/>
          <p:cNvPicPr>
            <a:picLocks noChangeAspect="1"/>
          </p:cNvPicPr>
          <p:nvPr/>
        </p:nvPicPr>
        <p:blipFill rotWithShape="1">
          <a:blip r:embed="rId4"/>
          <a:srcRect l="71296" t="80062" r="2890" b="2511"/>
          <a:stretch/>
        </p:blipFill>
        <p:spPr bwMode="auto">
          <a:xfrm>
            <a:off x="4788024" y="4011910"/>
            <a:ext cx="1512168" cy="622475"/>
          </a:xfrm>
          <a:prstGeom prst="rect">
            <a:avLst/>
          </a:prstGeom>
        </p:spPr>
      </p:pic>
      <p:sp>
        <p:nvSpPr>
          <p:cNvPr id="10" name="Textfeld 9"/>
          <p:cNvSpPr txBox="1"/>
          <p:nvPr/>
        </p:nvSpPr>
        <p:spPr bwMode="auto">
          <a:xfrm rot="16200000">
            <a:off x="-201432" y="1872576"/>
            <a:ext cx="1728192" cy="246221"/>
          </a:xfrm>
          <a:prstGeom prst="rect">
            <a:avLst/>
          </a:prstGeom>
          <a:noFill/>
        </p:spPr>
        <p:txBody>
          <a:bodyPr wrap="square" rtlCol="0">
            <a:spAutoFit/>
          </a:bodyPr>
          <a:lstStyle/>
          <a:p>
            <a:pPr>
              <a:defRPr/>
            </a:pPr>
            <a:r>
              <a:rPr lang="de-DE" sz="1000" b="1" dirty="0">
                <a:latin typeface="Lato" charset="0"/>
                <a:ea typeface="Lato" charset="0"/>
                <a:cs typeface="Lato" charset="0"/>
              </a:rPr>
              <a:t>Endenergie in TWh/a</a:t>
            </a:r>
          </a:p>
        </p:txBody>
      </p:sp>
      <p:sp>
        <p:nvSpPr>
          <p:cNvPr id="11" name="Textfeld 10"/>
          <p:cNvSpPr txBox="1"/>
          <p:nvPr/>
        </p:nvSpPr>
        <p:spPr bwMode="auto">
          <a:xfrm>
            <a:off x="3707904" y="3293110"/>
            <a:ext cx="504056" cy="215444"/>
          </a:xfrm>
          <a:prstGeom prst="rect">
            <a:avLst/>
          </a:prstGeom>
          <a:noFill/>
        </p:spPr>
        <p:txBody>
          <a:bodyPr wrap="square" rtlCol="0">
            <a:spAutoFit/>
          </a:bodyPr>
          <a:lstStyle/>
          <a:p>
            <a:pPr>
              <a:defRPr/>
            </a:pPr>
            <a:r>
              <a:rPr lang="de-DE" sz="800">
                <a:latin typeface="Lato" charset="0"/>
                <a:ea typeface="Lato" charset="0"/>
                <a:cs typeface="Lato" charset="0"/>
              </a:rPr>
              <a:t>Jahr</a:t>
            </a:r>
            <a:endParaRPr lang="de-DE" sz="800" dirty="0">
              <a:latin typeface="Lato" charset="0"/>
              <a:ea typeface="Lato" charset="0"/>
              <a:cs typeface="Lato" charset="0"/>
            </a:endParaRPr>
          </a:p>
        </p:txBody>
      </p:sp>
    </p:spTree>
    <p:extLst>
      <p:ext uri="{BB962C8B-B14F-4D97-AF65-F5344CB8AC3E}">
        <p14:creationId xmlns:p14="http://schemas.microsoft.com/office/powerpoint/2010/main" val="208663072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E070D763-BB59-B25D-3C7F-043F23E6DE22}"/>
              </a:ext>
            </a:extLst>
          </p:cNvPr>
          <p:cNvPicPr>
            <a:picLocks noChangeAspect="1"/>
          </p:cNvPicPr>
          <p:nvPr/>
        </p:nvPicPr>
        <p:blipFill>
          <a:blip r:embed="rId2"/>
          <a:stretch>
            <a:fillRect/>
          </a:stretch>
        </p:blipFill>
        <p:spPr>
          <a:xfrm>
            <a:off x="299911" y="987574"/>
            <a:ext cx="7118855" cy="3563364"/>
          </a:xfrm>
          <a:prstGeom prst="rect">
            <a:avLst/>
          </a:prstGeom>
        </p:spPr>
      </p:pic>
      <p:sp>
        <p:nvSpPr>
          <p:cNvPr id="2" name="Textfeld 1">
            <a:extLst>
              <a:ext uri="{FF2B5EF4-FFF2-40B4-BE49-F238E27FC236}">
                <a16:creationId xmlns:a16="http://schemas.microsoft.com/office/drawing/2014/main" id="{E5B77C2C-CAC6-A176-9CCB-14E3B5A6FFB0}"/>
              </a:ext>
            </a:extLst>
          </p:cNvPr>
          <p:cNvSpPr txBox="1"/>
          <p:nvPr/>
        </p:nvSpPr>
        <p:spPr>
          <a:xfrm>
            <a:off x="3635896" y="4578682"/>
            <a:ext cx="5399804" cy="369332"/>
          </a:xfrm>
          <a:prstGeom prst="rect">
            <a:avLst/>
          </a:prstGeom>
          <a:noFill/>
          <a:ln>
            <a:noFill/>
          </a:ln>
        </p:spPr>
        <p:txBody>
          <a:bodyPr wrap="square">
            <a:spAutoFit/>
          </a:bodyPr>
          <a:lstStyle/>
          <a:p>
            <a:r>
              <a:rPr lang="de-DE" sz="900" dirty="0"/>
              <a:t>Quelle: Agora Energiewende (2024, https://www.agora-energiewende.de/publikationen/waermenetze-klimaneutral-wirtschaftlich-und-bezahlbar#downloads</a:t>
            </a:r>
          </a:p>
        </p:txBody>
      </p:sp>
      <p:sp>
        <p:nvSpPr>
          <p:cNvPr id="4" name="Textfeld 3">
            <a:extLst>
              <a:ext uri="{FF2B5EF4-FFF2-40B4-BE49-F238E27FC236}">
                <a16:creationId xmlns:a16="http://schemas.microsoft.com/office/drawing/2014/main" id="{8D154E34-DEB7-BFCE-7806-B5AD1EC09A1C}"/>
              </a:ext>
            </a:extLst>
          </p:cNvPr>
          <p:cNvSpPr txBox="1"/>
          <p:nvPr/>
        </p:nvSpPr>
        <p:spPr>
          <a:xfrm>
            <a:off x="3635896" y="2140282"/>
            <a:ext cx="2754295" cy="215444"/>
          </a:xfrm>
          <a:prstGeom prst="rect">
            <a:avLst/>
          </a:prstGeom>
          <a:noFill/>
          <a:ln>
            <a:noFill/>
          </a:ln>
        </p:spPr>
        <p:txBody>
          <a:bodyPr vert="horz" wrap="square" lIns="0" tIns="0" rIns="0" bIns="0" rtlCol="0">
            <a:spAutoFit/>
          </a:bodyPr>
          <a:lstStyle/>
          <a:p>
            <a:pPr algn="l">
              <a:buClr>
                <a:schemeClr val="accent1"/>
              </a:buClr>
            </a:pPr>
            <a:r>
              <a:rPr lang="de-DE" sz="1400" b="1" dirty="0"/>
              <a:t>Wärmepumpen</a:t>
            </a:r>
          </a:p>
        </p:txBody>
      </p:sp>
      <p:sp>
        <p:nvSpPr>
          <p:cNvPr id="5" name="Textfeld 4">
            <a:extLst>
              <a:ext uri="{FF2B5EF4-FFF2-40B4-BE49-F238E27FC236}">
                <a16:creationId xmlns:a16="http://schemas.microsoft.com/office/drawing/2014/main" id="{D908BB6B-1586-3CC2-FCF3-C93940CBC245}"/>
              </a:ext>
            </a:extLst>
          </p:cNvPr>
          <p:cNvSpPr txBox="1"/>
          <p:nvPr/>
        </p:nvSpPr>
        <p:spPr>
          <a:xfrm>
            <a:off x="2123728" y="2428314"/>
            <a:ext cx="2693721" cy="215444"/>
          </a:xfrm>
          <a:prstGeom prst="rect">
            <a:avLst/>
          </a:prstGeom>
          <a:noFill/>
          <a:ln>
            <a:noFill/>
          </a:ln>
        </p:spPr>
        <p:txBody>
          <a:bodyPr vert="horz" wrap="square" lIns="0" tIns="0" rIns="0" bIns="0" rtlCol="0">
            <a:spAutoFit/>
          </a:bodyPr>
          <a:lstStyle/>
          <a:p>
            <a:pPr algn="l">
              <a:buClr>
                <a:schemeClr val="accent1"/>
              </a:buClr>
            </a:pPr>
            <a:r>
              <a:rPr lang="de-DE" sz="1400" b="1" dirty="0"/>
              <a:t>Erdgas</a:t>
            </a:r>
          </a:p>
        </p:txBody>
      </p:sp>
      <p:cxnSp>
        <p:nvCxnSpPr>
          <p:cNvPr id="6" name="Gerade Verbindung 14">
            <a:extLst>
              <a:ext uri="{FF2B5EF4-FFF2-40B4-BE49-F238E27FC236}">
                <a16:creationId xmlns:a16="http://schemas.microsoft.com/office/drawing/2014/main" id="{C7F3CBDC-DB66-5831-36A2-206AE675CC85}"/>
              </a:ext>
            </a:extLst>
          </p:cNvPr>
          <p:cNvCxnSpPr/>
          <p:nvPr/>
        </p:nvCxnSpPr>
        <p:spPr bwMode="auto">
          <a:xfrm>
            <a:off x="457200" y="843558"/>
            <a:ext cx="868680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7" name="Bild 15">
            <a:extLst>
              <a:ext uri="{FF2B5EF4-FFF2-40B4-BE49-F238E27FC236}">
                <a16:creationId xmlns:a16="http://schemas.microsoft.com/office/drawing/2014/main" id="{3B706E26-96C1-EE50-F9C0-0C4529E8D1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8519059" y="195486"/>
            <a:ext cx="445429" cy="445429"/>
          </a:xfrm>
          <a:prstGeom prst="rect">
            <a:avLst/>
          </a:prstGeom>
        </p:spPr>
      </p:pic>
      <p:sp>
        <p:nvSpPr>
          <p:cNvPr id="8" name="Titel 1">
            <a:extLst>
              <a:ext uri="{FF2B5EF4-FFF2-40B4-BE49-F238E27FC236}">
                <a16:creationId xmlns:a16="http://schemas.microsoft.com/office/drawing/2014/main" id="{5E7747D6-B402-C281-2D68-4C4111AF73D6}"/>
              </a:ext>
            </a:extLst>
          </p:cNvPr>
          <p:cNvSpPr txBox="1"/>
          <p:nvPr/>
        </p:nvSpPr>
        <p:spPr bwMode="auto">
          <a:xfrm>
            <a:off x="395536" y="339502"/>
            <a:ext cx="7859216" cy="720080"/>
          </a:xfrm>
          <a:prstGeom prst="rect">
            <a:avLst/>
          </a:prstGeom>
        </p:spPr>
        <p:txBody>
          <a:bodyPr/>
          <a:lstStyle>
            <a:lvl1pPr algn="l" defTabSz="685800">
              <a:lnSpc>
                <a:spcPts val="3000"/>
              </a:lnSpc>
              <a:spcBef>
                <a:spcPts val="0"/>
              </a:spcBef>
              <a:buNone/>
              <a:defRPr lang="en-US" sz="2800" b="1">
                <a:solidFill>
                  <a:schemeClr val="accent1"/>
                </a:solidFill>
                <a:latin typeface="+mj-lt"/>
                <a:ea typeface="+mj-ea"/>
                <a:cs typeface="+mj-cs"/>
              </a:defRPr>
            </a:lvl1pPr>
          </a:lstStyle>
          <a:p>
            <a:pPr>
              <a:lnSpc>
                <a:spcPct val="100000"/>
              </a:lnSpc>
              <a:defRPr/>
            </a:pPr>
            <a:r>
              <a:rPr lang="de-DE" sz="1800" dirty="0">
                <a:solidFill>
                  <a:srgbClr val="0B4B91"/>
                </a:solidFill>
                <a:latin typeface="Montserrat" charset="0"/>
                <a:ea typeface="Montserrat" charset="0"/>
                <a:cs typeface="Montserrat" charset="0"/>
              </a:rPr>
              <a:t>Entwicklung des Energieträgermix zur Fernwärmeerzeugung</a:t>
            </a:r>
          </a:p>
        </p:txBody>
      </p:sp>
    </p:spTree>
    <p:extLst>
      <p:ext uri="{BB962C8B-B14F-4D97-AF65-F5344CB8AC3E}">
        <p14:creationId xmlns:p14="http://schemas.microsoft.com/office/powerpoint/2010/main" val="340998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B40031F5-2E0B-E16F-1E74-0E3AA2C0DA8B}"/>
            </a:ext>
          </a:extLst>
        </p:cNvPr>
        <p:cNvGrpSpPr/>
        <p:nvPr/>
      </p:nvGrpSpPr>
      <p:grpSpPr bwMode="auto">
        <a:xfrm>
          <a:off x="0" y="0"/>
          <a:ext cx="0" cy="0"/>
          <a:chOff x="0" y="0"/>
          <a:chExt cx="0" cy="0"/>
        </a:xfrm>
      </p:grpSpPr>
      <p:sp>
        <p:nvSpPr>
          <p:cNvPr id="9" name="Titel 1">
            <a:extLst>
              <a:ext uri="{FF2B5EF4-FFF2-40B4-BE49-F238E27FC236}">
                <a16:creationId xmlns:a16="http://schemas.microsoft.com/office/drawing/2014/main" id="{F2914D87-5942-3B4C-9A43-CA94440A5426}"/>
              </a:ext>
            </a:extLst>
          </p:cNvPr>
          <p:cNvSpPr txBox="1"/>
          <p:nvPr/>
        </p:nvSpPr>
        <p:spPr bwMode="auto">
          <a:xfrm>
            <a:off x="457200" y="195486"/>
            <a:ext cx="8291840" cy="445429"/>
          </a:xfrm>
          <a:prstGeom prst="rect">
            <a:avLst/>
          </a:prstGeom>
        </p:spPr>
        <p:txBody>
          <a:bodyPr/>
          <a:lstStyle>
            <a:lvl1pPr algn="l" defTabSz="685800">
              <a:lnSpc>
                <a:spcPts val="3000"/>
              </a:lnSpc>
              <a:spcBef>
                <a:spcPts val="0"/>
              </a:spcBef>
              <a:buNone/>
              <a:defRPr lang="en-US" sz="2800" b="1">
                <a:solidFill>
                  <a:schemeClr val="accent1"/>
                </a:solidFill>
                <a:latin typeface="+mj-lt"/>
                <a:ea typeface="+mj-ea"/>
                <a:cs typeface="+mj-cs"/>
              </a:defRPr>
            </a:lvl1pPr>
          </a:lstStyle>
          <a:p>
            <a:pPr>
              <a:defRPr/>
            </a:pPr>
            <a:r>
              <a:rPr lang="de-DE" sz="2100" dirty="0">
                <a:solidFill>
                  <a:srgbClr val="0B4B91"/>
                </a:solidFill>
                <a:latin typeface="Montserrat" charset="0"/>
                <a:ea typeface="Montserrat" charset="0"/>
                <a:cs typeface="Montserrat" charset="0"/>
              </a:rPr>
              <a:t>Heizungsumstellung kann oft vor Gebäude-Sanierung gehen </a:t>
            </a:r>
          </a:p>
        </p:txBody>
      </p:sp>
      <p:cxnSp>
        <p:nvCxnSpPr>
          <p:cNvPr id="10" name="Gerade Verbindung 9">
            <a:extLst>
              <a:ext uri="{FF2B5EF4-FFF2-40B4-BE49-F238E27FC236}">
                <a16:creationId xmlns:a16="http://schemas.microsoft.com/office/drawing/2014/main" id="{3657CDC8-7C7E-C0F7-70B7-7DAACDBF8E9E}"/>
              </a:ext>
            </a:extLst>
          </p:cNvPr>
          <p:cNvCxnSpPr/>
          <p:nvPr/>
        </p:nvCxnSpPr>
        <p:spPr bwMode="auto">
          <a:xfrm>
            <a:off x="0" y="1131587"/>
            <a:ext cx="9144000" cy="3"/>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1" name="Bild 10">
            <a:extLst>
              <a:ext uri="{FF2B5EF4-FFF2-40B4-BE49-F238E27FC236}">
                <a16:creationId xmlns:a16="http://schemas.microsoft.com/office/drawing/2014/main" id="{0D06395A-EF28-168E-836B-6FA13E404FA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8519059" y="195486"/>
            <a:ext cx="445429" cy="445429"/>
          </a:xfrm>
          <a:prstGeom prst="rect">
            <a:avLst/>
          </a:prstGeom>
        </p:spPr>
      </p:pic>
      <p:cxnSp>
        <p:nvCxnSpPr>
          <p:cNvPr id="13" name="Gerade Verbindung 12">
            <a:extLst>
              <a:ext uri="{FF2B5EF4-FFF2-40B4-BE49-F238E27FC236}">
                <a16:creationId xmlns:a16="http://schemas.microsoft.com/office/drawing/2014/main" id="{F8D795C5-3E4F-C8C4-422E-CA06A2A67177}"/>
              </a:ext>
            </a:extLst>
          </p:cNvPr>
          <p:cNvCxnSpPr/>
          <p:nvPr/>
        </p:nvCxnSpPr>
        <p:spPr bwMode="auto">
          <a:xfrm>
            <a:off x="0" y="4587974"/>
            <a:ext cx="9144000" cy="3"/>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 name="Textfeld 1">
            <a:extLst>
              <a:ext uri="{FF2B5EF4-FFF2-40B4-BE49-F238E27FC236}">
                <a16:creationId xmlns:a16="http://schemas.microsoft.com/office/drawing/2014/main" id="{0A396653-237C-C309-2920-7496AAED9784}"/>
              </a:ext>
            </a:extLst>
          </p:cNvPr>
          <p:cNvSpPr txBox="1"/>
          <p:nvPr/>
        </p:nvSpPr>
        <p:spPr>
          <a:xfrm>
            <a:off x="467544" y="1347614"/>
            <a:ext cx="8496945" cy="2862322"/>
          </a:xfrm>
          <a:prstGeom prst="rect">
            <a:avLst/>
          </a:prstGeom>
          <a:noFill/>
        </p:spPr>
        <p:txBody>
          <a:bodyPr wrap="square" rtlCol="0">
            <a:spAutoFit/>
          </a:bodyPr>
          <a:lstStyle/>
          <a:p>
            <a:r>
              <a:rPr lang="de-DE" dirty="0">
                <a:latin typeface="Lato" panose="020F0502020204030203" pitchFamily="34" charset="0"/>
                <a:ea typeface="Lato" panose="020F0502020204030203" pitchFamily="34" charset="0"/>
                <a:cs typeface="Lato" panose="020F0502020204030203" pitchFamily="34" charset="0"/>
              </a:rPr>
              <a:t>Die vollständige energetische Sanierung älterer Gebäude ist oft wesentlich teurer als die Umstellung der Heizung auf Wärmepumpe oder der Anschluss an eine Wärmenetz. </a:t>
            </a:r>
          </a:p>
          <a:p>
            <a:endParaRPr lang="de-DE" dirty="0">
              <a:latin typeface="Lato" panose="020F0502020204030203" pitchFamily="34" charset="0"/>
              <a:ea typeface="Lato" panose="020F0502020204030203" pitchFamily="34" charset="0"/>
              <a:cs typeface="Lato" panose="020F0502020204030203" pitchFamily="34" charset="0"/>
            </a:endParaRPr>
          </a:p>
          <a:p>
            <a:r>
              <a:rPr lang="de-DE" dirty="0">
                <a:latin typeface="Lato" panose="020F0502020204030203" pitchFamily="34" charset="0"/>
                <a:ea typeface="Lato" panose="020F0502020204030203" pitchFamily="34" charset="0"/>
                <a:cs typeface="Lato" panose="020F0502020204030203" pitchFamily="34" charset="0"/>
              </a:rPr>
              <a:t>Oft reichen kostengünstige Teilsanierungen durch Dämmung von Kellerdecke,  Dach oder eine Einblasdämmung, aus, um auf einen für Wärmepumpenheizungen tauglichen Wärmebedarf zu kommen. </a:t>
            </a:r>
          </a:p>
          <a:p>
            <a:endParaRPr lang="de-DE" dirty="0">
              <a:latin typeface="Lato" panose="020F0502020204030203" pitchFamily="34" charset="0"/>
              <a:ea typeface="Lato" panose="020F0502020204030203" pitchFamily="34" charset="0"/>
              <a:cs typeface="Lato" panose="020F0502020204030203" pitchFamily="34" charset="0"/>
            </a:endParaRPr>
          </a:p>
          <a:p>
            <a:r>
              <a:rPr lang="de-DE" dirty="0">
                <a:latin typeface="Lato" panose="020F0502020204030203" pitchFamily="34" charset="0"/>
                <a:ea typeface="Lato" panose="020F0502020204030203" pitchFamily="34" charset="0"/>
                <a:cs typeface="Lato" panose="020F0502020204030203" pitchFamily="34" charset="0"/>
              </a:rPr>
              <a:t>Kommt man so unter einen Heizwärmebedarf von ca. 160 kWh/m</a:t>
            </a:r>
            <a:r>
              <a:rPr lang="de-DE" baseline="30000" dirty="0">
                <a:latin typeface="Lato" panose="020F0502020204030203" pitchFamily="34" charset="0"/>
                <a:ea typeface="Lato" panose="020F0502020204030203" pitchFamily="34" charset="0"/>
                <a:cs typeface="Lato" panose="020F0502020204030203" pitchFamily="34" charset="0"/>
              </a:rPr>
              <a:t>2</a:t>
            </a:r>
            <a:r>
              <a:rPr lang="de-DE" dirty="0">
                <a:latin typeface="Lato" panose="020F0502020204030203" pitchFamily="34" charset="0"/>
                <a:ea typeface="Lato" panose="020F0502020204030203" pitchFamily="34" charset="0"/>
                <a:cs typeface="Lato" panose="020F0502020204030203" pitchFamily="34" charset="0"/>
              </a:rPr>
              <a:t> a  kann deshalb eine  Heizungsumstellung einer Generalsanierung vorgezogen werden. </a:t>
            </a:r>
          </a:p>
        </p:txBody>
      </p:sp>
    </p:spTree>
    <p:extLst>
      <p:ext uri="{BB962C8B-B14F-4D97-AF65-F5344CB8AC3E}">
        <p14:creationId xmlns:p14="http://schemas.microsoft.com/office/powerpoint/2010/main" val="498055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pSp>
        <p:nvGrpSpPr>
          <p:cNvPr id="4" name="Gruppieren 3"/>
          <p:cNvGrpSpPr/>
          <p:nvPr/>
        </p:nvGrpSpPr>
        <p:grpSpPr bwMode="auto">
          <a:xfrm>
            <a:off x="362288" y="1158138"/>
            <a:ext cx="5217824" cy="3401564"/>
            <a:chOff x="0" y="0"/>
            <a:chExt cx="5740022" cy="3741991"/>
          </a:xfrm>
        </p:grpSpPr>
        <p:pic>
          <p:nvPicPr>
            <p:cNvPr id="5" name="Grafik 4"/>
            <p:cNvPicPr>
              <a:picLocks noChangeAspect="1"/>
            </p:cNvPicPr>
            <p:nvPr/>
          </p:nvPicPr>
          <p:blipFill>
            <a:blip r:embed="rId2"/>
            <a:stretch/>
          </p:blipFill>
          <p:spPr bwMode="auto">
            <a:xfrm>
              <a:off x="0" y="0"/>
              <a:ext cx="5447806" cy="3741991"/>
            </a:xfrm>
            <a:prstGeom prst="rect">
              <a:avLst/>
            </a:prstGeom>
          </p:spPr>
        </p:pic>
        <p:sp>
          <p:nvSpPr>
            <p:cNvPr id="6" name="Rechteck 5"/>
            <p:cNvSpPr/>
            <p:nvPr/>
          </p:nvSpPr>
          <p:spPr bwMode="auto">
            <a:xfrm>
              <a:off x="4673125" y="862854"/>
              <a:ext cx="744948" cy="1965768"/>
            </a:xfrm>
            <a:prstGeom prst="rect">
              <a:avLst/>
            </a:prstGeom>
            <a:solidFill>
              <a:schemeClr val="bg1"/>
            </a:solidFill>
            <a:ln w="12700">
              <a:noFill/>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de-DE" sz="1350"/>
            </a:p>
          </p:txBody>
        </p:sp>
        <p:sp>
          <p:nvSpPr>
            <p:cNvPr id="7" name="Textfeld 6"/>
            <p:cNvSpPr txBox="1"/>
            <p:nvPr/>
          </p:nvSpPr>
          <p:spPr bwMode="auto">
            <a:xfrm>
              <a:off x="4613666" y="810560"/>
              <a:ext cx="974316" cy="235398"/>
            </a:xfrm>
            <a:prstGeom prst="rect">
              <a:avLst/>
            </a:prstGeom>
            <a:noFill/>
            <a:ln>
              <a:noFill/>
            </a:ln>
          </p:spPr>
          <p:txBody>
            <a:bodyPr vert="horz" wrap="square" lIns="68580" tIns="34290" rIns="68580" bIns="34290" numCol="1" rtlCol="0" anchor="t" anchorCtr="0" compatLnSpc="1">
              <a:prstTxWarp prst="textNoShape">
                <a:avLst/>
              </a:prstTxWarp>
              <a:noAutofit/>
            </a:bodyPr>
            <a:lstStyle/>
            <a:p>
              <a:pPr>
                <a:defRPr/>
              </a:pPr>
              <a:r>
                <a:rPr lang="de-DE" sz="900">
                  <a:ea typeface="Lato"/>
                  <a:cs typeface="Lato"/>
                </a:rPr>
                <a:t>beobachtet</a:t>
              </a:r>
              <a:endParaRPr/>
            </a:p>
          </p:txBody>
        </p:sp>
        <p:sp>
          <p:nvSpPr>
            <p:cNvPr id="8" name="Textfeld 7"/>
            <p:cNvSpPr txBox="1"/>
            <p:nvPr/>
          </p:nvSpPr>
          <p:spPr bwMode="auto">
            <a:xfrm>
              <a:off x="4613666" y="1160103"/>
              <a:ext cx="1126355" cy="549213"/>
            </a:xfrm>
            <a:prstGeom prst="rect">
              <a:avLst/>
            </a:prstGeom>
            <a:noFill/>
            <a:ln>
              <a:noFill/>
            </a:ln>
          </p:spPr>
          <p:txBody>
            <a:bodyPr vert="horz" wrap="square" lIns="68580" tIns="34290" rIns="68580" bIns="34290" numCol="1" rtlCol="0" anchor="t" anchorCtr="0" compatLnSpc="1">
              <a:prstTxWarp prst="textNoShape">
                <a:avLst/>
              </a:prstTxWarp>
              <a:noAutofit/>
            </a:bodyPr>
            <a:lstStyle/>
            <a:p>
              <a:pPr>
                <a:defRPr/>
              </a:pPr>
              <a:r>
                <a:rPr lang="de-DE" sz="900">
                  <a:solidFill>
                    <a:srgbClr val="90632E"/>
                  </a:solidFill>
                  <a:ea typeface="Lato"/>
                  <a:cs typeface="Lato"/>
                </a:rPr>
                <a:t>Simulation </a:t>
              </a:r>
              <a:endParaRPr/>
            </a:p>
            <a:p>
              <a:pPr>
                <a:defRPr/>
              </a:pPr>
              <a:r>
                <a:rPr lang="de-DE" sz="900">
                  <a:solidFill>
                    <a:srgbClr val="90632E"/>
                  </a:solidFill>
                  <a:ea typeface="Lato"/>
                  <a:cs typeface="Lato"/>
                </a:rPr>
                <a:t>menschlich </a:t>
              </a:r>
              <a:br>
                <a:rPr lang="de-DE" sz="900">
                  <a:solidFill>
                    <a:srgbClr val="90632E"/>
                  </a:solidFill>
                  <a:ea typeface="Lato"/>
                  <a:cs typeface="Lato"/>
                </a:rPr>
              </a:br>
              <a:r>
                <a:rPr lang="de-DE" sz="900">
                  <a:solidFill>
                    <a:srgbClr val="90632E"/>
                  </a:solidFill>
                  <a:ea typeface="Lato"/>
                  <a:cs typeface="Lato"/>
                </a:rPr>
                <a:t>&amp; natürlich</a:t>
              </a:r>
              <a:endParaRPr/>
            </a:p>
          </p:txBody>
        </p:sp>
        <p:sp>
          <p:nvSpPr>
            <p:cNvPr id="9" name="Textfeld 8"/>
            <p:cNvSpPr txBox="1"/>
            <p:nvPr/>
          </p:nvSpPr>
          <p:spPr bwMode="auto">
            <a:xfrm>
              <a:off x="4613666" y="1965006"/>
              <a:ext cx="1126355" cy="706119"/>
            </a:xfrm>
            <a:prstGeom prst="rect">
              <a:avLst/>
            </a:prstGeom>
            <a:noFill/>
            <a:ln>
              <a:noFill/>
            </a:ln>
          </p:spPr>
          <p:txBody>
            <a:bodyPr vert="horz" wrap="square" lIns="68580" tIns="34290" rIns="68580" bIns="34290" numCol="1" rtlCol="0" anchor="t" anchorCtr="0" compatLnSpc="1">
              <a:prstTxWarp prst="textNoShape">
                <a:avLst/>
              </a:prstTxWarp>
              <a:noAutofit/>
            </a:bodyPr>
            <a:lstStyle/>
            <a:p>
              <a:pPr>
                <a:defRPr/>
              </a:pPr>
              <a:r>
                <a:rPr lang="de-DE" sz="900">
                  <a:solidFill>
                    <a:srgbClr val="67A59B"/>
                  </a:solidFill>
                  <a:ea typeface="Lato"/>
                  <a:cs typeface="Lato"/>
                </a:rPr>
                <a:t>Simulation </a:t>
              </a:r>
              <a:endParaRPr/>
            </a:p>
            <a:p>
              <a:pPr>
                <a:defRPr/>
              </a:pPr>
              <a:r>
                <a:rPr lang="de-DE" sz="900">
                  <a:solidFill>
                    <a:srgbClr val="67A59B"/>
                  </a:solidFill>
                  <a:ea typeface="Lato"/>
                  <a:cs typeface="Lato"/>
                </a:rPr>
                <a:t>natürlich</a:t>
              </a:r>
              <a:endParaRPr/>
            </a:p>
            <a:p>
              <a:pPr>
                <a:defRPr/>
              </a:pPr>
              <a:r>
                <a:rPr lang="de-DE" sz="900">
                  <a:solidFill>
                    <a:srgbClr val="67A59B"/>
                  </a:solidFill>
                  <a:ea typeface="Lato"/>
                  <a:cs typeface="Lato"/>
                </a:rPr>
                <a:t>(solar &amp; vulkanisch)</a:t>
              </a:r>
              <a:endParaRPr/>
            </a:p>
          </p:txBody>
        </p:sp>
      </p:grpSp>
      <p:sp>
        <p:nvSpPr>
          <p:cNvPr id="233432772" name=" 233432771"/>
          <p:cNvSpPr/>
          <p:nvPr/>
        </p:nvSpPr>
        <p:spPr bwMode="auto">
          <a:xfrm>
            <a:off x="5724128" y="1563638"/>
            <a:ext cx="2772455" cy="2523791"/>
          </a:xfrm>
        </p:spPr>
        <p:txBody>
          <a:bodyPr rot="0" spcFirstLastPara="0" vertOverflow="overflow" horzOverflow="clip" vert="horz" wrap="square" lIns="91440" tIns="45720" rIns="91440" bIns="45720" numCol="1" spcCol="0" rtlCol="0" fromWordArt="0" anchor="t" anchorCtr="0" forceAA="0" compatLnSpc="1">
            <a:prstTxWarp prst="textNoShape">
              <a:avLst/>
            </a:prstTxWarp>
            <a:noAutofit/>
          </a:bodyPr>
          <a:lstStyle/>
          <a:p>
            <a:pPr marL="285750" indent="-285750">
              <a:buFont typeface="Arial" charset="0"/>
              <a:buChar char="•"/>
              <a:defRPr/>
            </a:pPr>
            <a:r>
              <a:rPr sz="1400" b="0" i="0" u="none" dirty="0">
                <a:solidFill>
                  <a:schemeClr val="tx1"/>
                </a:solidFill>
                <a:latin typeface="Lato" charset="0"/>
                <a:ea typeface="Lato" charset="0"/>
                <a:cs typeface="Lato" charset="0"/>
              </a:rPr>
              <a:t>In Deutschland sind 1,5 Grad bereits erreicht.</a:t>
            </a:r>
          </a:p>
          <a:p>
            <a:pPr marL="285750" indent="-285750">
              <a:buFont typeface="Arial" charset="0"/>
              <a:buChar char="•"/>
              <a:defRPr/>
            </a:pPr>
            <a:endParaRPr sz="1400" b="0" i="0" u="none" dirty="0">
              <a:solidFill>
                <a:schemeClr val="tx1"/>
              </a:solidFill>
              <a:latin typeface="Lato" charset="0"/>
              <a:ea typeface="Lato" charset="0"/>
              <a:cs typeface="Lato" charset="0"/>
            </a:endParaRPr>
          </a:p>
          <a:p>
            <a:pPr marL="285750" indent="-285750">
              <a:buFont typeface="Arial" charset="0"/>
              <a:buChar char="•"/>
              <a:defRPr/>
            </a:pPr>
            <a:r>
              <a:rPr lang="de-DE" sz="1400" dirty="0">
                <a:latin typeface="Lato" charset="0"/>
                <a:ea typeface="Lato" charset="0"/>
                <a:cs typeface="Lato" charset="0"/>
              </a:rPr>
              <a:t>G</a:t>
            </a:r>
            <a:r>
              <a:rPr sz="1400" b="0" i="0" u="none" dirty="0">
                <a:solidFill>
                  <a:schemeClr val="tx1"/>
                </a:solidFill>
                <a:latin typeface="Lato" charset="0"/>
                <a:ea typeface="Lato" charset="0"/>
                <a:cs typeface="Lato" charset="0"/>
              </a:rPr>
              <a:t>lobal lassen sich 2 Grad </a:t>
            </a:r>
            <a:r>
              <a:rPr lang="de-DE" sz="1400" b="0" i="0" u="none" dirty="0">
                <a:solidFill>
                  <a:schemeClr val="tx1"/>
                </a:solidFill>
                <a:latin typeface="Lato" charset="0"/>
                <a:ea typeface="Lato" charset="0"/>
                <a:cs typeface="Lato" charset="0"/>
              </a:rPr>
              <a:t>kaum noch </a:t>
            </a:r>
            <a:r>
              <a:rPr sz="1400" b="0" i="0" u="none" dirty="0" err="1">
                <a:solidFill>
                  <a:schemeClr val="tx1"/>
                </a:solidFill>
                <a:latin typeface="Lato" charset="0"/>
                <a:ea typeface="Lato" charset="0"/>
                <a:cs typeface="Lato" charset="0"/>
              </a:rPr>
              <a:t>verhindern</a:t>
            </a:r>
            <a:r>
              <a:rPr sz="1400" b="0" i="0" u="none" dirty="0">
                <a:solidFill>
                  <a:schemeClr val="tx1"/>
                </a:solidFill>
                <a:latin typeface="Lato" charset="0"/>
                <a:ea typeface="Lato" charset="0"/>
                <a:cs typeface="Lato" charset="0"/>
              </a:rPr>
              <a:t>.</a:t>
            </a:r>
          </a:p>
          <a:p>
            <a:pPr marL="285750" indent="-285750">
              <a:buFont typeface="Arial" charset="0"/>
              <a:buChar char="•"/>
              <a:defRPr/>
            </a:pPr>
            <a:endParaRPr sz="1400" b="0" i="0" u="none" dirty="0">
              <a:solidFill>
                <a:schemeClr val="tx1"/>
              </a:solidFill>
              <a:latin typeface="Lato" charset="0"/>
              <a:ea typeface="Lato" charset="0"/>
              <a:cs typeface="Lato" charset="0"/>
            </a:endParaRPr>
          </a:p>
          <a:p>
            <a:pPr marL="285750" indent="-285750">
              <a:buFont typeface="Arial" charset="0"/>
              <a:buChar char="•"/>
              <a:defRPr/>
            </a:pPr>
            <a:r>
              <a:rPr lang="de-DE" sz="1400" dirty="0">
                <a:latin typeface="Lato" charset="0"/>
                <a:ea typeface="Lato" charset="0"/>
                <a:cs typeface="Lato" charset="0"/>
              </a:rPr>
              <a:t>D</a:t>
            </a:r>
            <a:r>
              <a:rPr sz="1400" b="0" i="0" u="none" dirty="0" err="1">
                <a:solidFill>
                  <a:schemeClr val="tx1"/>
                </a:solidFill>
                <a:latin typeface="Lato" charset="0"/>
                <a:ea typeface="Lato" charset="0"/>
                <a:cs typeface="Lato" charset="0"/>
              </a:rPr>
              <a:t>ie</a:t>
            </a:r>
            <a:r>
              <a:rPr sz="1400" b="0" i="0" u="none" dirty="0">
                <a:solidFill>
                  <a:schemeClr val="tx1"/>
                </a:solidFill>
                <a:latin typeface="Lato" charset="0"/>
                <a:ea typeface="Lato" charset="0"/>
                <a:cs typeface="Lato" charset="0"/>
              </a:rPr>
              <a:t> Änderung geschieht schnell und liegt </a:t>
            </a:r>
            <a:r>
              <a:rPr sz="1400" b="1" i="0" u="none" dirty="0">
                <a:solidFill>
                  <a:schemeClr val="tx1"/>
                </a:solidFill>
                <a:latin typeface="Lato" charset="0"/>
                <a:ea typeface="Lato" charset="0"/>
                <a:cs typeface="Lato" charset="0"/>
              </a:rPr>
              <a:t>am oberen Rand der Abschätzungen</a:t>
            </a:r>
            <a:endParaRPr sz="1400" b="0" i="0" u="none" dirty="0">
              <a:solidFill>
                <a:schemeClr val="tx1"/>
              </a:solidFill>
              <a:latin typeface="Lato" charset="0"/>
              <a:ea typeface="Lato" charset="0"/>
              <a:cs typeface="Lato" charset="0"/>
            </a:endParaRPr>
          </a:p>
        </p:txBody>
      </p:sp>
      <p:sp>
        <p:nvSpPr>
          <p:cNvPr id="11" name="Titel 1"/>
          <p:cNvSpPr txBox="1"/>
          <p:nvPr/>
        </p:nvSpPr>
        <p:spPr bwMode="auto">
          <a:xfrm>
            <a:off x="457200" y="132096"/>
            <a:ext cx="7859216" cy="711462"/>
          </a:xfrm>
          <a:prstGeom prst="rect">
            <a:avLst/>
          </a:prstGeom>
        </p:spPr>
        <p:txBody>
          <a:bodyPr/>
          <a:lstStyle>
            <a:lvl1pPr algn="l" defTabSz="685800">
              <a:lnSpc>
                <a:spcPts val="3000"/>
              </a:lnSpc>
              <a:spcBef>
                <a:spcPts val="0"/>
              </a:spcBef>
              <a:buNone/>
              <a:defRPr lang="en-US" sz="2800" b="1">
                <a:solidFill>
                  <a:schemeClr val="accent1"/>
                </a:solidFill>
                <a:latin typeface="+mj-lt"/>
                <a:ea typeface="+mj-ea"/>
                <a:cs typeface="+mj-cs"/>
              </a:defRPr>
            </a:lvl1pPr>
          </a:lstStyle>
          <a:p>
            <a:pPr>
              <a:lnSpc>
                <a:spcPct val="100000"/>
              </a:lnSpc>
              <a:defRPr/>
            </a:pPr>
            <a:r>
              <a:rPr lang="de-DE" sz="1800" dirty="0">
                <a:solidFill>
                  <a:srgbClr val="0B4B91"/>
                </a:solidFill>
                <a:latin typeface="Montserrat" charset="0"/>
                <a:ea typeface="Montserrat" charset="0"/>
                <a:cs typeface="Montserrat" charset="0"/>
              </a:rPr>
              <a:t>Der Temperaturanstieg lässt sich auf Einfluss des Menschen </a:t>
            </a:r>
            <a:br>
              <a:rPr lang="de-DE" sz="1800" dirty="0">
                <a:solidFill>
                  <a:srgbClr val="0B4B91"/>
                </a:solidFill>
                <a:latin typeface="Montserrat" charset="0"/>
                <a:ea typeface="Montserrat" charset="0"/>
                <a:cs typeface="Montserrat" charset="0"/>
              </a:rPr>
            </a:br>
            <a:r>
              <a:rPr lang="de-DE" sz="1800" dirty="0">
                <a:solidFill>
                  <a:srgbClr val="0B4B91"/>
                </a:solidFill>
                <a:latin typeface="Montserrat" charset="0"/>
                <a:ea typeface="Montserrat" charset="0"/>
                <a:cs typeface="Montserrat" charset="0"/>
              </a:rPr>
              <a:t>durch die Emission von Treibhausgasen zurückführen</a:t>
            </a:r>
          </a:p>
        </p:txBody>
      </p:sp>
      <p:pic>
        <p:nvPicPr>
          <p:cNvPr id="13" name="Bild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8519059" y="195486"/>
            <a:ext cx="445429" cy="445429"/>
          </a:xfrm>
          <a:prstGeom prst="rect">
            <a:avLst/>
          </a:prstGeom>
        </p:spPr>
      </p:pic>
      <p:cxnSp>
        <p:nvCxnSpPr>
          <p:cNvPr id="14" name="Gerade Verbindung 13"/>
          <p:cNvCxnSpPr/>
          <p:nvPr/>
        </p:nvCxnSpPr>
        <p:spPr bwMode="auto">
          <a:xfrm>
            <a:off x="457200" y="843558"/>
            <a:ext cx="8686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5" name="Textfeld 14"/>
          <p:cNvSpPr txBox="1"/>
          <p:nvPr/>
        </p:nvSpPr>
        <p:spPr bwMode="auto">
          <a:xfrm>
            <a:off x="5461169" y="4654096"/>
            <a:ext cx="3568606" cy="215444"/>
          </a:xfrm>
          <a:prstGeom prst="rect">
            <a:avLst/>
          </a:prstGeom>
          <a:noFill/>
        </p:spPr>
        <p:txBody>
          <a:bodyPr wrap="none" rtlCol="0">
            <a:spAutoFit/>
          </a:bodyPr>
          <a:lstStyle/>
          <a:p>
            <a:pPr algn="r">
              <a:defRPr/>
            </a:pPr>
            <a:r>
              <a:rPr lang="de-DE" sz="800" dirty="0">
                <a:latin typeface="Lato" charset="0"/>
                <a:ea typeface="Lato" charset="0"/>
                <a:cs typeface="Lato" charset="0"/>
              </a:rPr>
              <a:t>Quelle: </a:t>
            </a:r>
            <a:r>
              <a:rPr lang="de-DE" sz="800" dirty="0" err="1">
                <a:latin typeface="Lato" charset="0"/>
                <a:ea typeface="Lato" charset="0"/>
                <a:cs typeface="Lato" charset="0"/>
              </a:rPr>
              <a:t>G.Hagedorn</a:t>
            </a:r>
            <a:r>
              <a:rPr lang="de-DE" sz="800" dirty="0">
                <a:latin typeface="Lato" charset="0"/>
                <a:ea typeface="Lato" charset="0"/>
                <a:cs typeface="Lato" charset="0"/>
              </a:rPr>
              <a:t> </a:t>
            </a:r>
            <a:r>
              <a:rPr lang="de-DE" sz="800" dirty="0" err="1">
                <a:latin typeface="Lato" charset="0"/>
                <a:ea typeface="Lato" charset="0"/>
                <a:cs typeface="Lato" charset="0"/>
              </a:rPr>
              <a:t>based</a:t>
            </a:r>
            <a:r>
              <a:rPr lang="de-DE" sz="800" dirty="0">
                <a:latin typeface="Lato" charset="0"/>
                <a:ea typeface="Lato" charset="0"/>
                <a:cs typeface="Lato" charset="0"/>
              </a:rPr>
              <a:t> on </a:t>
            </a:r>
            <a:r>
              <a:rPr lang="de-DE" sz="800" dirty="0" err="1">
                <a:latin typeface="Lato" charset="0"/>
                <a:ea typeface="Lato" charset="0"/>
                <a:cs typeface="Lato" charset="0"/>
              </a:rPr>
              <a:t>Figure</a:t>
            </a:r>
            <a:r>
              <a:rPr lang="de-DE" sz="800" dirty="0">
                <a:latin typeface="Lato" charset="0"/>
                <a:ea typeface="Lato" charset="0"/>
                <a:cs typeface="Lato" charset="0"/>
              </a:rPr>
              <a:t> SPM.1 a + b </a:t>
            </a:r>
            <a:r>
              <a:rPr lang="de-DE" sz="800" dirty="0" err="1">
                <a:latin typeface="Lato" charset="0"/>
                <a:ea typeface="Lato" charset="0"/>
                <a:cs typeface="Lato" charset="0"/>
              </a:rPr>
              <a:t>from</a:t>
            </a:r>
            <a:r>
              <a:rPr lang="de-DE" sz="800" dirty="0">
                <a:latin typeface="Lato" charset="0"/>
                <a:ea typeface="Lato" charset="0"/>
                <a:cs typeface="Lato" charset="0"/>
              </a:rPr>
              <a:t> IPCC AR6 WG1 2021</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extfeld 2">
            <a:extLst>
              <a:ext uri="{FF2B5EF4-FFF2-40B4-BE49-F238E27FC236}">
                <a16:creationId xmlns:a16="http://schemas.microsoft.com/office/drawing/2014/main" id="{607082DD-EB59-9CC4-CD7A-5B7138CEF614}"/>
              </a:ext>
            </a:extLst>
          </p:cNvPr>
          <p:cNvSpPr txBox="1"/>
          <p:nvPr/>
        </p:nvSpPr>
        <p:spPr>
          <a:xfrm>
            <a:off x="1658668" y="3611800"/>
            <a:ext cx="5721644" cy="553998"/>
          </a:xfrm>
          <a:prstGeom prst="rect">
            <a:avLst/>
          </a:prstGeom>
          <a:noFill/>
        </p:spPr>
        <p:txBody>
          <a:bodyPr wrap="square">
            <a:spAutoFit/>
          </a:bodyPr>
          <a:lstStyle/>
          <a:p>
            <a:pPr algn="ctr"/>
            <a:r>
              <a:rPr lang="de-DE" sz="1000" dirty="0">
                <a:latin typeface="Lato" charset="0"/>
                <a:ea typeface="Lato" charset="0"/>
                <a:cs typeface="Lato" charset="0"/>
              </a:rPr>
              <a:t>Basierend auf einer Überprüfung von 11.602 von Experten begutachteten Artikeln zu „Klimawandel“ und „Globale Erwärmung“, die in den ersten 7 Monaten des Jahres 2019 veröffentlicht wurden. </a:t>
            </a:r>
          </a:p>
        </p:txBody>
      </p:sp>
      <p:sp>
        <p:nvSpPr>
          <p:cNvPr id="7" name="Titel 1"/>
          <p:cNvSpPr txBox="1"/>
          <p:nvPr/>
        </p:nvSpPr>
        <p:spPr bwMode="auto">
          <a:xfrm>
            <a:off x="457200" y="123479"/>
            <a:ext cx="6491064" cy="720080"/>
          </a:xfrm>
          <a:prstGeom prst="rect">
            <a:avLst/>
          </a:prstGeom>
        </p:spPr>
        <p:txBody>
          <a:bodyPr/>
          <a:lstStyle>
            <a:lvl1pPr algn="l" defTabSz="685800">
              <a:lnSpc>
                <a:spcPts val="3000"/>
              </a:lnSpc>
              <a:spcBef>
                <a:spcPts val="0"/>
              </a:spcBef>
              <a:buNone/>
              <a:defRPr lang="en-US" sz="2800" b="1">
                <a:solidFill>
                  <a:schemeClr val="accent1"/>
                </a:solidFill>
                <a:latin typeface="+mj-lt"/>
                <a:ea typeface="+mj-ea"/>
                <a:cs typeface="+mj-cs"/>
              </a:defRPr>
            </a:lvl1pPr>
          </a:lstStyle>
          <a:p>
            <a:pPr>
              <a:lnSpc>
                <a:spcPct val="100000"/>
              </a:lnSpc>
              <a:defRPr/>
            </a:pPr>
            <a:r>
              <a:rPr lang="de-DE" sz="1800" dirty="0">
                <a:solidFill>
                  <a:srgbClr val="0B4B91"/>
                </a:solidFill>
                <a:latin typeface="Montserrat" charset="0"/>
                <a:ea typeface="Montserrat" charset="0"/>
                <a:cs typeface="Montserrat" charset="0"/>
              </a:rPr>
              <a:t>Der Klimawandel ist menschengemacht.</a:t>
            </a:r>
          </a:p>
          <a:p>
            <a:pPr>
              <a:lnSpc>
                <a:spcPct val="100000"/>
              </a:lnSpc>
              <a:defRPr/>
            </a:pPr>
            <a:r>
              <a:rPr lang="de-DE" sz="1800" dirty="0">
                <a:solidFill>
                  <a:srgbClr val="0B4B91"/>
                </a:solidFill>
                <a:latin typeface="Montserrat" charset="0"/>
                <a:ea typeface="Montserrat" charset="0"/>
                <a:cs typeface="Montserrat" charset="0"/>
              </a:rPr>
              <a:t>Die Wissenschaft ist sich einig.</a:t>
            </a:r>
          </a:p>
        </p:txBody>
      </p:sp>
      <p:pic>
        <p:nvPicPr>
          <p:cNvPr id="8" name="Bild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8519059" y="195486"/>
            <a:ext cx="445429" cy="445429"/>
          </a:xfrm>
          <a:prstGeom prst="rect">
            <a:avLst/>
          </a:prstGeom>
        </p:spPr>
      </p:pic>
      <p:cxnSp>
        <p:nvCxnSpPr>
          <p:cNvPr id="9" name="Gerade Verbindung 8"/>
          <p:cNvCxnSpPr/>
          <p:nvPr/>
        </p:nvCxnSpPr>
        <p:spPr bwMode="auto">
          <a:xfrm>
            <a:off x="457200" y="843558"/>
            <a:ext cx="8686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bwMode="auto">
          <a:xfrm>
            <a:off x="3757177" y="4654096"/>
            <a:ext cx="5272598" cy="215444"/>
          </a:xfrm>
          <a:prstGeom prst="rect">
            <a:avLst/>
          </a:prstGeom>
          <a:noFill/>
        </p:spPr>
        <p:txBody>
          <a:bodyPr wrap="none" rtlCol="0">
            <a:spAutoFit/>
          </a:bodyPr>
          <a:lstStyle/>
          <a:p>
            <a:pPr algn="r">
              <a:defRPr/>
            </a:pPr>
            <a:r>
              <a:rPr lang="en-US" sz="800" dirty="0">
                <a:latin typeface="Lato" charset="0"/>
                <a:ea typeface="Lato" charset="0"/>
                <a:cs typeface="Lato" charset="0"/>
              </a:rPr>
              <a:t>Quelle: </a:t>
            </a:r>
            <a:r>
              <a:rPr lang="en-US" sz="800" dirty="0">
                <a:latin typeface="Lato" panose="020F0502020204030203" pitchFamily="34" charset="0"/>
                <a:ea typeface="Lato" panose="020F0502020204030203" pitchFamily="34" charset="0"/>
                <a:cs typeface="Lato" panose="020F0502020204030203" pitchFamily="34" charset="0"/>
              </a:rPr>
              <a:t>Powell 2019, </a:t>
            </a:r>
            <a:r>
              <a:rPr lang="en-US" sz="800" dirty="0">
                <a:latin typeface="Lato" panose="020F0502020204030203" pitchFamily="34" charset="0"/>
                <a:ea typeface="Lato" panose="020F0502020204030203" pitchFamily="34" charset="0"/>
                <a:cs typeface="Lato" panose="020F0502020204030203" pitchFamily="34" charset="0"/>
                <a:hlinkClick r:id="rId4">
                  <a:extLst>
                    <a:ext uri="{A12FA001-AC4F-418D-AE19-62706E023703}">
                      <ahyp:hlinkClr xmlns:ahyp="http://schemas.microsoft.com/office/drawing/2018/hyperlinkcolor" val="tx"/>
                    </a:ext>
                  </a:extLst>
                </a:hlinkClick>
              </a:rPr>
              <a:t>https://doi.org/10.1177/0270467619886266</a:t>
            </a:r>
            <a:r>
              <a:rPr lang="en-US" sz="800" dirty="0">
                <a:latin typeface="Lato" panose="020F0502020204030203" pitchFamily="34" charset="0"/>
                <a:ea typeface="Lato" panose="020F0502020204030203" pitchFamily="34" charset="0"/>
                <a:cs typeface="Lato" panose="020F0502020204030203" pitchFamily="34" charset="0"/>
              </a:rPr>
              <a:t>, Myers et al. </a:t>
            </a:r>
            <a:r>
              <a:rPr lang="de-DE" sz="800" dirty="0" err="1">
                <a:latin typeface="Lato" panose="020F0502020204030203" pitchFamily="34" charset="0"/>
                <a:ea typeface="Lato" panose="020F0502020204030203" pitchFamily="34" charset="0"/>
                <a:cs typeface="Lato" panose="020F0502020204030203" pitchFamily="34" charset="0"/>
              </a:rPr>
              <a:t>doi</a:t>
            </a:r>
            <a:r>
              <a:rPr lang="de-DE" sz="800" dirty="0">
                <a:latin typeface="Lato" panose="020F0502020204030203" pitchFamily="34" charset="0"/>
                <a:ea typeface="Lato" panose="020F0502020204030203" pitchFamily="34" charset="0"/>
                <a:cs typeface="Lato" panose="020F0502020204030203" pitchFamily="34" charset="0"/>
              </a:rPr>
              <a:t> </a:t>
            </a:r>
            <a:r>
              <a:rPr lang="de-DE" sz="800" kern="0" dirty="0">
                <a:effectLst/>
                <a:latin typeface="Lato" panose="020F0502020204030203" pitchFamily="34" charset="0"/>
                <a:ea typeface="Lato" panose="020F0502020204030203" pitchFamily="34" charset="0"/>
                <a:cs typeface="Lato" panose="020F0502020204030203" pitchFamily="34" charset="0"/>
              </a:rPr>
              <a:t>10.1088/1748-9326/ac2774</a:t>
            </a:r>
            <a:endParaRPr lang="en-US" sz="800" dirty="0">
              <a:latin typeface="Lato" panose="020F0502020204030203" pitchFamily="34" charset="0"/>
              <a:ea typeface="Lato" panose="020F0502020204030203" pitchFamily="34" charset="0"/>
              <a:cs typeface="Lato" panose="020F0502020204030203" pitchFamily="34" charset="0"/>
            </a:endParaRPr>
          </a:p>
        </p:txBody>
      </p:sp>
      <p:sp>
        <p:nvSpPr>
          <p:cNvPr id="11" name="Textfeld 10"/>
          <p:cNvSpPr txBox="1"/>
          <p:nvPr/>
        </p:nvSpPr>
        <p:spPr bwMode="auto">
          <a:xfrm>
            <a:off x="1015243" y="1419622"/>
            <a:ext cx="7008493" cy="2160239"/>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lang="de-DE" sz="3200" b="1" dirty="0">
                <a:solidFill>
                  <a:srgbClr val="0B4B91"/>
                </a:solidFill>
                <a:latin typeface="Montserrat" charset="0"/>
                <a:ea typeface="Montserrat" charset="0"/>
                <a:cs typeface="Montserrat" charset="0"/>
              </a:rPr>
              <a:t>Der Konsens in der Wissenschaft, über die vom Menschen verursachte globale Erwärmung liegt bei 100 %.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2" name="Picture 2" descr="https://upload.wikimedia.org/wikipedia/commons/thumb/1/1b/Rim_Fire_20130817-FS-UNK-0027_%289626930351%29.jpg/1024px-Rim_Fire_20130817-FS-UNK-0027_%289626930351%29.jpg"/>
          <p:cNvPicPr>
            <a:picLocks noChangeAspect="1" noChangeArrowheads="1"/>
          </p:cNvPicPr>
          <p:nvPr/>
        </p:nvPicPr>
        <p:blipFill rotWithShape="1">
          <a:blip r:embed="rId2"/>
          <a:srcRect l="51" t="15070" r="-51" b="15587"/>
          <a:stretch/>
        </p:blipFill>
        <p:spPr bwMode="auto">
          <a:xfrm>
            <a:off x="0" y="843557"/>
            <a:ext cx="9144000" cy="3744417"/>
          </a:xfrm>
          <a:prstGeom prst="rect">
            <a:avLst/>
          </a:prstGeom>
          <a:noFill/>
        </p:spPr>
      </p:pic>
      <p:sp>
        <p:nvSpPr>
          <p:cNvPr id="13" name="Titel 1"/>
          <p:cNvSpPr txBox="1"/>
          <p:nvPr/>
        </p:nvSpPr>
        <p:spPr bwMode="auto">
          <a:xfrm>
            <a:off x="457200" y="195486"/>
            <a:ext cx="8291840" cy="445429"/>
          </a:xfrm>
          <a:prstGeom prst="rect">
            <a:avLst/>
          </a:prstGeom>
        </p:spPr>
        <p:txBody>
          <a:bodyPr/>
          <a:lstStyle>
            <a:lvl1pPr algn="l" defTabSz="685800">
              <a:lnSpc>
                <a:spcPts val="3000"/>
              </a:lnSpc>
              <a:spcBef>
                <a:spcPts val="0"/>
              </a:spcBef>
              <a:buNone/>
              <a:defRPr lang="en-US" sz="2800" b="1">
                <a:solidFill>
                  <a:schemeClr val="accent1"/>
                </a:solidFill>
                <a:latin typeface="+mj-lt"/>
                <a:ea typeface="+mj-ea"/>
                <a:cs typeface="+mj-cs"/>
              </a:defRPr>
            </a:lvl1pPr>
          </a:lstStyle>
          <a:p>
            <a:pPr>
              <a:defRPr/>
            </a:pPr>
            <a:r>
              <a:rPr lang="de-DE" sz="2100" dirty="0">
                <a:solidFill>
                  <a:srgbClr val="0B4B91"/>
                </a:solidFill>
                <a:latin typeface="Montserrat" charset="0"/>
                <a:ea typeface="Montserrat" charset="0"/>
                <a:cs typeface="Montserrat" charset="0"/>
              </a:rPr>
              <a:t>Häufigere Waldbrände und weniger Holz</a:t>
            </a:r>
          </a:p>
        </p:txBody>
      </p:sp>
      <p:pic>
        <p:nvPicPr>
          <p:cNvPr id="14" name="Bild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8519059" y="195486"/>
            <a:ext cx="445429" cy="445429"/>
          </a:xfrm>
          <a:prstGeom prst="rect">
            <a:avLst/>
          </a:prstGeom>
        </p:spPr>
      </p:pic>
      <p:sp>
        <p:nvSpPr>
          <p:cNvPr id="15" name="Textfeld 14"/>
          <p:cNvSpPr txBox="1"/>
          <p:nvPr/>
        </p:nvSpPr>
        <p:spPr bwMode="auto">
          <a:xfrm>
            <a:off x="6341218" y="4659982"/>
            <a:ext cx="2688557" cy="215444"/>
          </a:xfrm>
          <a:prstGeom prst="rect">
            <a:avLst/>
          </a:prstGeom>
          <a:noFill/>
        </p:spPr>
        <p:txBody>
          <a:bodyPr wrap="none" rtlCol="0">
            <a:spAutoFit/>
          </a:bodyPr>
          <a:lstStyle/>
          <a:p>
            <a:pPr algn="r">
              <a:defRPr/>
            </a:pPr>
            <a:r>
              <a:rPr lang="de-DE" sz="800" dirty="0">
                <a:latin typeface="Lato" charset="0"/>
                <a:ea typeface="Lato" charset="0"/>
                <a:cs typeface="Lato" charset="0"/>
              </a:rPr>
              <a:t>Quelle: U.S. Department </a:t>
            </a:r>
            <a:r>
              <a:rPr lang="de-DE" sz="800" dirty="0" err="1">
                <a:latin typeface="Lato" charset="0"/>
                <a:ea typeface="Lato" charset="0"/>
                <a:cs typeface="Lato" charset="0"/>
              </a:rPr>
              <a:t>of</a:t>
            </a:r>
            <a:r>
              <a:rPr lang="de-DE" sz="800" dirty="0">
                <a:latin typeface="Lato" charset="0"/>
                <a:ea typeface="Lato" charset="0"/>
                <a:cs typeface="Lato" charset="0"/>
              </a:rPr>
              <a:t> </a:t>
            </a:r>
            <a:r>
              <a:rPr lang="de-DE" sz="800" dirty="0" err="1">
                <a:latin typeface="Lato" charset="0"/>
                <a:ea typeface="Lato" charset="0"/>
                <a:cs typeface="Lato" charset="0"/>
              </a:rPr>
              <a:t>Agriculture</a:t>
            </a:r>
            <a:r>
              <a:rPr lang="de-DE" sz="800" dirty="0">
                <a:latin typeface="Lato" charset="0"/>
                <a:ea typeface="Lato" charset="0"/>
                <a:cs typeface="Lato" charset="0"/>
              </a:rPr>
              <a:t>, Public Domain</a:t>
            </a:r>
            <a:endParaRPr lang="de-DE" sz="800" dirty="0">
              <a:solidFill>
                <a:srgbClr val="FF0000"/>
              </a:solidFill>
              <a:latin typeface="Lato" charset="0"/>
              <a:ea typeface="Lato" charset="0"/>
              <a:cs typeface="Lato" charset="0"/>
            </a:endParaRPr>
          </a:p>
        </p:txBody>
      </p:sp>
      <p:cxnSp>
        <p:nvCxnSpPr>
          <p:cNvPr id="16" name="Gerade Verbindung 15"/>
          <p:cNvCxnSpPr/>
          <p:nvPr/>
        </p:nvCxnSpPr>
        <p:spPr bwMode="auto">
          <a:xfrm>
            <a:off x="0" y="843555"/>
            <a:ext cx="9144000" cy="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Gerade Verbindung 16"/>
          <p:cNvCxnSpPr/>
          <p:nvPr/>
        </p:nvCxnSpPr>
        <p:spPr bwMode="auto">
          <a:xfrm>
            <a:off x="0" y="4589973"/>
            <a:ext cx="9144000" cy="3"/>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65784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8" name="Grafik 2" descr="Ein Bild, das Baum, draußen, Pflanze, Gras enthält.&#10;&#10;Automatisch generierte Beschreibung"/>
          <p:cNvPicPr>
            <a:picLocks noChangeAspect="1"/>
          </p:cNvPicPr>
          <p:nvPr/>
        </p:nvPicPr>
        <p:blipFill rotWithShape="1">
          <a:blip r:embed="rId2"/>
          <a:srcRect t="22891" b="14457"/>
          <a:stretch/>
        </p:blipFill>
        <p:spPr bwMode="auto">
          <a:xfrm>
            <a:off x="0" y="843556"/>
            <a:ext cx="9144000" cy="3744418"/>
          </a:xfrm>
          <a:prstGeom prst="rect">
            <a:avLst/>
          </a:prstGeom>
        </p:spPr>
      </p:pic>
      <p:sp>
        <p:nvSpPr>
          <p:cNvPr id="9" name="Titel 1"/>
          <p:cNvSpPr txBox="1"/>
          <p:nvPr/>
        </p:nvSpPr>
        <p:spPr bwMode="auto">
          <a:xfrm>
            <a:off x="457200" y="195486"/>
            <a:ext cx="8291840" cy="445429"/>
          </a:xfrm>
          <a:prstGeom prst="rect">
            <a:avLst/>
          </a:prstGeom>
        </p:spPr>
        <p:txBody>
          <a:bodyPr/>
          <a:lstStyle>
            <a:lvl1pPr algn="l" defTabSz="685800">
              <a:lnSpc>
                <a:spcPts val="3000"/>
              </a:lnSpc>
              <a:spcBef>
                <a:spcPts val="0"/>
              </a:spcBef>
              <a:buNone/>
              <a:defRPr lang="en-US" sz="2800" b="1">
                <a:solidFill>
                  <a:schemeClr val="accent1"/>
                </a:solidFill>
                <a:latin typeface="+mj-lt"/>
                <a:ea typeface="+mj-ea"/>
                <a:cs typeface="+mj-cs"/>
              </a:defRPr>
            </a:lvl1pPr>
          </a:lstStyle>
          <a:p>
            <a:pPr>
              <a:defRPr/>
            </a:pPr>
            <a:r>
              <a:rPr lang="de-DE" sz="2100" dirty="0">
                <a:solidFill>
                  <a:srgbClr val="0B4B91"/>
                </a:solidFill>
                <a:latin typeface="Montserrat" charset="0"/>
                <a:ea typeface="Montserrat" charset="0"/>
                <a:cs typeface="Montserrat" charset="0"/>
              </a:rPr>
              <a:t>Wir brauchen aber gesunde Wälder</a:t>
            </a:r>
          </a:p>
        </p:txBody>
      </p:sp>
      <p:pic>
        <p:nvPicPr>
          <p:cNvPr id="10" name="Bild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8519059" y="195486"/>
            <a:ext cx="445429" cy="445429"/>
          </a:xfrm>
          <a:prstGeom prst="rect">
            <a:avLst/>
          </a:prstGeom>
        </p:spPr>
      </p:pic>
      <p:sp>
        <p:nvSpPr>
          <p:cNvPr id="11" name="Textfeld 10"/>
          <p:cNvSpPr txBox="1"/>
          <p:nvPr/>
        </p:nvSpPr>
        <p:spPr bwMode="auto">
          <a:xfrm>
            <a:off x="7589958" y="4659982"/>
            <a:ext cx="1439817" cy="215444"/>
          </a:xfrm>
          <a:prstGeom prst="rect">
            <a:avLst/>
          </a:prstGeom>
          <a:noFill/>
        </p:spPr>
        <p:txBody>
          <a:bodyPr wrap="none" rtlCol="0">
            <a:spAutoFit/>
          </a:bodyPr>
          <a:lstStyle/>
          <a:p>
            <a:pPr algn="r">
              <a:defRPr/>
            </a:pPr>
            <a:r>
              <a:rPr lang="de-DE" sz="800" dirty="0">
                <a:latin typeface="Lato" charset="0"/>
                <a:ea typeface="Lato" charset="0"/>
                <a:cs typeface="Lato" charset="0"/>
              </a:rPr>
              <a:t>Quelle: seaq68 auf </a:t>
            </a:r>
            <a:r>
              <a:rPr lang="de-DE" sz="800" dirty="0" err="1">
                <a:latin typeface="Lato" charset="0"/>
                <a:ea typeface="Lato" charset="0"/>
                <a:cs typeface="Lato" charset="0"/>
              </a:rPr>
              <a:t>pixabay</a:t>
            </a:r>
            <a:endParaRPr lang="de-DE" sz="800" dirty="0">
              <a:latin typeface="Lato" charset="0"/>
              <a:ea typeface="Lato" charset="0"/>
              <a:cs typeface="Lato" charset="0"/>
            </a:endParaRPr>
          </a:p>
        </p:txBody>
      </p:sp>
      <p:cxnSp>
        <p:nvCxnSpPr>
          <p:cNvPr id="18" name="Gerade Verbindung 17"/>
          <p:cNvCxnSpPr/>
          <p:nvPr/>
        </p:nvCxnSpPr>
        <p:spPr bwMode="auto">
          <a:xfrm>
            <a:off x="0" y="843555"/>
            <a:ext cx="9144000" cy="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9" name="Gerade Verbindung 18"/>
          <p:cNvCxnSpPr/>
          <p:nvPr/>
        </p:nvCxnSpPr>
        <p:spPr bwMode="auto">
          <a:xfrm>
            <a:off x="0" y="4589973"/>
            <a:ext cx="9144000" cy="3"/>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3660541"/>
      </p:ext>
    </p:extLst>
  </p:cSld>
  <p:clrMapOvr>
    <a:masterClrMapping/>
  </p:clrMapOvr>
</p:sld>
</file>

<file path=ppt/theme/theme1.xml><?xml version="1.0" encoding="utf-8"?>
<a:theme xmlns:a="http://schemas.openxmlformats.org/drawingml/2006/main" name="PräsentationKHEIS2018">
  <a:themeElements>
    <a:clrScheme name="New 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egoe UI">
      <a:majorFont>
        <a:latin typeface="Segoe UI"/>
        <a:ea typeface="Arial"/>
        <a:cs typeface="Arial"/>
      </a:majorFont>
      <a:minorFont>
        <a:latin typeface="Segoe UI"/>
        <a:ea typeface="Arial"/>
        <a:cs typeface="Arial"/>
      </a:minorFont>
    </a:fontScheme>
    <a:fmtScheme name="Larissa">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extraClrScheme>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extraClrScheme>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Arial"/>
        <a:cs typeface="Arial"/>
      </a:majorFont>
      <a:minorFont>
        <a:latin typeface="Calibri"/>
        <a:ea typeface="Arial"/>
        <a:cs typeface="Arial"/>
      </a:minorFont>
    </a:fontScheme>
    <a:fmtScheme name="Larissa">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PräsentationKHEIS2018</Template>
  <TotalTime>0</TotalTime>
  <Words>3905</Words>
  <Application>Microsoft Office PowerPoint</Application>
  <DocSecurity>0</DocSecurity>
  <PresentationFormat>Bildschirmpräsentation (16:9)</PresentationFormat>
  <Paragraphs>494</Paragraphs>
  <Slides>58</Slides>
  <Notes>20</Notes>
  <HiddenSlides>0</HiddenSlides>
  <MMClips>0</MMClips>
  <ScaleCrop>false</ScaleCrop>
  <HeadingPairs>
    <vt:vector size="8" baseType="variant">
      <vt:variant>
        <vt:lpstr>Verwendete Schriftarten</vt:lpstr>
      </vt:variant>
      <vt:variant>
        <vt:i4>9</vt:i4>
      </vt:variant>
      <vt:variant>
        <vt:lpstr>Design</vt:lpstr>
      </vt:variant>
      <vt:variant>
        <vt:i4>1</vt:i4>
      </vt:variant>
      <vt:variant>
        <vt:lpstr>Eingebettete OLE-Server</vt:lpstr>
      </vt:variant>
      <vt:variant>
        <vt:i4>1</vt:i4>
      </vt:variant>
      <vt:variant>
        <vt:lpstr>Folientitel</vt:lpstr>
      </vt:variant>
      <vt:variant>
        <vt:i4>58</vt:i4>
      </vt:variant>
    </vt:vector>
  </HeadingPairs>
  <TitlesOfParts>
    <vt:vector size="69" baseType="lpstr">
      <vt:lpstr>Aptos</vt:lpstr>
      <vt:lpstr>Arial</vt:lpstr>
      <vt:lpstr>Calibri</vt:lpstr>
      <vt:lpstr>Lato</vt:lpstr>
      <vt:lpstr>Montserrat</vt:lpstr>
      <vt:lpstr>Montserrat ExtraBold</vt:lpstr>
      <vt:lpstr>Segoe UI</vt:lpstr>
      <vt:lpstr>Wingdings</vt:lpstr>
      <vt:lpstr>ZapfDingbatsITC</vt:lpstr>
      <vt:lpstr>PräsentationKHEIS2018</vt:lpstr>
      <vt:lpstr>oleObj</vt:lpstr>
      <vt:lpstr>PowerPoint-Präsentation</vt:lpstr>
      <vt:lpstr>Was kommt auf Sie zu</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Backupfolien</vt:lpstr>
      <vt:lpstr>PowerPoint-Präsentation</vt:lpstr>
      <vt:lpstr>PowerPoint-Präsentation</vt:lpstr>
      <vt:lpstr>PowerPoint-Präsentation</vt:lpstr>
    </vt:vector>
  </TitlesOfParts>
  <Manager/>
  <Company>KLAFKA UND HINZ</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Energiewirtschaft Grundlagen</dc:title>
  <dc:subject/>
  <dc:creator>Peter Klafka</dc:creator>
  <cp:keywords/>
  <dc:description/>
  <cp:lastModifiedBy>Jens Clausen</cp:lastModifiedBy>
  <cp:revision>947</cp:revision>
  <cp:lastPrinted>2024-12-20T09:40:27Z</cp:lastPrinted>
  <dcterms:created xsi:type="dcterms:W3CDTF">2019-01-29T19:55:51Z</dcterms:created>
  <dcterms:modified xsi:type="dcterms:W3CDTF">2025-01-31T13:22:29Z</dcterms:modified>
  <cp:category/>
  <dc:identifier/>
  <cp:contentStatus/>
  <dc:language/>
  <cp:version/>
</cp:coreProperties>
</file>